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7" r:id="rId2"/>
    <p:sldId id="32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0"/>
    <p:restoredTop sz="94722"/>
  </p:normalViewPr>
  <p:slideViewPr>
    <p:cSldViewPr snapToGrid="0" snapToObjects="1">
      <p:cViewPr varScale="1">
        <p:scale>
          <a:sx n="121" d="100"/>
          <a:sy n="121" d="100"/>
        </p:scale>
        <p:origin x="23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F622C-991F-4596-A0AE-E0097257D885}" type="doc">
      <dgm:prSet loTypeId="urn:microsoft.com/office/officeart/2005/8/layout/pyramid1" loCatId="pyramid" qsTypeId="urn:microsoft.com/office/officeart/2005/8/quickstyle/simple1" qsCatId="simple" csTypeId="urn:microsoft.com/office/officeart/2005/8/colors/accent1_2" csCatId="accent1" phldr="1"/>
      <dgm:spPr/>
    </dgm:pt>
    <dgm:pt modelId="{2365F641-0450-4DE8-9794-2CE445A53B4D}">
      <dgm:prSet phldrT="[文字]" custT="1"/>
      <dgm:spPr/>
      <dgm:t>
        <a:bodyPr/>
        <a:lstStyle/>
        <a:p>
          <a:r>
            <a:rPr lang="zh-TW" altLang="en-US" sz="1800" b="1" dirty="0" smtClean="0"/>
            <a:t>優化</a:t>
          </a:r>
          <a:endParaRPr lang="zh-TW" altLang="en-US" sz="1800" b="1" dirty="0"/>
        </a:p>
      </dgm:t>
    </dgm:pt>
    <dgm:pt modelId="{EA6D1F58-F493-42A7-AA67-3DC9E69BEA9F}" type="parTrans" cxnId="{58ABF4B5-6191-4974-9601-73295DB7CA9B}">
      <dgm:prSet/>
      <dgm:spPr/>
      <dgm:t>
        <a:bodyPr/>
        <a:lstStyle/>
        <a:p>
          <a:endParaRPr lang="zh-TW" altLang="en-US" sz="1800" b="1"/>
        </a:p>
      </dgm:t>
    </dgm:pt>
    <dgm:pt modelId="{BAFE4ED7-9351-46F4-A586-64065C5B7051}" type="sibTrans" cxnId="{58ABF4B5-6191-4974-9601-73295DB7CA9B}">
      <dgm:prSet/>
      <dgm:spPr/>
      <dgm:t>
        <a:bodyPr/>
        <a:lstStyle/>
        <a:p>
          <a:endParaRPr lang="zh-TW" altLang="en-US" sz="1800" b="1"/>
        </a:p>
      </dgm:t>
    </dgm:pt>
    <dgm:pt modelId="{E666FDC5-0A3A-4745-906E-E65A652BCD5E}">
      <dgm:prSet phldrT="[文字]" custT="1"/>
      <dgm:spPr/>
      <dgm:t>
        <a:bodyPr/>
        <a:lstStyle/>
        <a:p>
          <a:r>
            <a:rPr lang="zh-TW" altLang="en-US" sz="1800" b="1" dirty="0" smtClean="0"/>
            <a:t>分析</a:t>
          </a:r>
          <a:endParaRPr lang="zh-TW" altLang="en-US" sz="1800" b="1" dirty="0"/>
        </a:p>
      </dgm:t>
    </dgm:pt>
    <dgm:pt modelId="{C4AC7978-CC8B-47EC-AD50-0724117A7A6E}" type="parTrans" cxnId="{4B9D9AC8-9BC9-4C63-8024-CE4E7D7D0B0A}">
      <dgm:prSet/>
      <dgm:spPr/>
      <dgm:t>
        <a:bodyPr/>
        <a:lstStyle/>
        <a:p>
          <a:endParaRPr lang="zh-TW" altLang="en-US" sz="1800" b="1"/>
        </a:p>
      </dgm:t>
    </dgm:pt>
    <dgm:pt modelId="{57FAB5FF-0D08-43DD-ADD8-65F9B4D18259}" type="sibTrans" cxnId="{4B9D9AC8-9BC9-4C63-8024-CE4E7D7D0B0A}">
      <dgm:prSet/>
      <dgm:spPr/>
      <dgm:t>
        <a:bodyPr/>
        <a:lstStyle/>
        <a:p>
          <a:endParaRPr lang="zh-TW" altLang="en-US" sz="1800" b="1"/>
        </a:p>
      </dgm:t>
    </dgm:pt>
    <dgm:pt modelId="{67D08FB2-936D-49AA-BA44-D710C12F1C94}">
      <dgm:prSet phldrT="[文字]" custT="1"/>
      <dgm:spPr/>
      <dgm:t>
        <a:bodyPr/>
        <a:lstStyle/>
        <a:p>
          <a:r>
            <a:rPr lang="zh-TW" altLang="en-US" sz="1800" b="1" dirty="0" smtClean="0"/>
            <a:t>衡量</a:t>
          </a:r>
          <a:endParaRPr lang="zh-TW" altLang="en-US" sz="1800" b="1" dirty="0"/>
        </a:p>
      </dgm:t>
    </dgm:pt>
    <dgm:pt modelId="{5414220D-7046-43D9-A2E2-C6CB34DBDD82}" type="parTrans" cxnId="{130E3000-838D-4C9F-AB22-D19C2B50185B}">
      <dgm:prSet/>
      <dgm:spPr/>
      <dgm:t>
        <a:bodyPr/>
        <a:lstStyle/>
        <a:p>
          <a:endParaRPr lang="zh-TW" altLang="en-US" sz="1800" b="1"/>
        </a:p>
      </dgm:t>
    </dgm:pt>
    <dgm:pt modelId="{1E09BE1F-4426-435A-871A-9FE8E81EC307}" type="sibTrans" cxnId="{130E3000-838D-4C9F-AB22-D19C2B50185B}">
      <dgm:prSet/>
      <dgm:spPr/>
      <dgm:t>
        <a:bodyPr/>
        <a:lstStyle/>
        <a:p>
          <a:endParaRPr lang="zh-TW" altLang="en-US" sz="1800" b="1"/>
        </a:p>
      </dgm:t>
    </dgm:pt>
    <dgm:pt modelId="{B9834075-3FDD-40A3-BC03-09E9A3A63C3E}">
      <dgm:prSet phldrT="[文字]" custT="1"/>
      <dgm:spPr/>
      <dgm:t>
        <a:bodyPr/>
        <a:lstStyle/>
        <a:p>
          <a:r>
            <a:rPr lang="zh-TW" altLang="en-US" sz="1800" b="1" dirty="0" smtClean="0"/>
            <a:t>關鍵績效指標</a:t>
          </a:r>
          <a:endParaRPr lang="zh-TW" altLang="en-US" sz="1800" b="1" dirty="0"/>
        </a:p>
      </dgm:t>
    </dgm:pt>
    <dgm:pt modelId="{EF3C1145-F856-4BB8-A768-54F57AC94B78}" type="parTrans" cxnId="{B01E1838-A52A-4DC2-AE7E-600DFD948B76}">
      <dgm:prSet/>
      <dgm:spPr/>
      <dgm:t>
        <a:bodyPr/>
        <a:lstStyle/>
        <a:p>
          <a:endParaRPr lang="zh-TW" altLang="en-US" sz="1800" b="1"/>
        </a:p>
      </dgm:t>
    </dgm:pt>
    <dgm:pt modelId="{DB9AF1ED-42F1-4587-9B45-9E03C387F185}" type="sibTrans" cxnId="{B01E1838-A52A-4DC2-AE7E-600DFD948B76}">
      <dgm:prSet/>
      <dgm:spPr/>
      <dgm:t>
        <a:bodyPr/>
        <a:lstStyle/>
        <a:p>
          <a:endParaRPr lang="zh-TW" altLang="en-US" sz="1800" b="1"/>
        </a:p>
      </dgm:t>
    </dgm:pt>
    <dgm:pt modelId="{DFD943F8-52E6-4C69-BA74-A608D2278D59}">
      <dgm:prSet phldrT="[文字]" custT="1"/>
      <dgm:spPr/>
      <dgm:t>
        <a:bodyPr/>
        <a:lstStyle/>
        <a:p>
          <a:r>
            <a:rPr lang="zh-TW" altLang="en-US" sz="1800" b="1" dirty="0" smtClean="0"/>
            <a:t>資料</a:t>
          </a:r>
          <a:endParaRPr lang="zh-TW" altLang="en-US" sz="1800" b="1" dirty="0"/>
        </a:p>
      </dgm:t>
    </dgm:pt>
    <dgm:pt modelId="{E1C44FD4-D8E3-484E-A88E-39415D3F4459}" type="parTrans" cxnId="{C2B5CF2F-739D-4A01-AD69-3AA9FBB619B0}">
      <dgm:prSet/>
      <dgm:spPr/>
      <dgm:t>
        <a:bodyPr/>
        <a:lstStyle/>
        <a:p>
          <a:endParaRPr lang="zh-TW" altLang="en-US" sz="1800" b="1"/>
        </a:p>
      </dgm:t>
    </dgm:pt>
    <dgm:pt modelId="{7F935867-DA19-44CE-B558-4BBDBBF5FCCB}" type="sibTrans" cxnId="{C2B5CF2F-739D-4A01-AD69-3AA9FBB619B0}">
      <dgm:prSet/>
      <dgm:spPr/>
      <dgm:t>
        <a:bodyPr/>
        <a:lstStyle/>
        <a:p>
          <a:endParaRPr lang="zh-TW" altLang="en-US" sz="1800" b="1"/>
        </a:p>
      </dgm:t>
    </dgm:pt>
    <dgm:pt modelId="{98A535AC-EB86-4226-B426-BFF9410CECE9}" type="pres">
      <dgm:prSet presAssocID="{9B7F622C-991F-4596-A0AE-E0097257D885}" presName="Name0" presStyleCnt="0">
        <dgm:presLayoutVars>
          <dgm:dir/>
          <dgm:animLvl val="lvl"/>
          <dgm:resizeHandles val="exact"/>
        </dgm:presLayoutVars>
      </dgm:prSet>
      <dgm:spPr/>
    </dgm:pt>
    <dgm:pt modelId="{B377CA4F-89FB-4CC2-9932-0C5957396A6B}" type="pres">
      <dgm:prSet presAssocID="{2365F641-0450-4DE8-9794-2CE445A53B4D}" presName="Name8" presStyleCnt="0"/>
      <dgm:spPr/>
    </dgm:pt>
    <dgm:pt modelId="{C7EB2A58-D1A7-4FC6-A1F6-76CEC51CD9B5}" type="pres">
      <dgm:prSet presAssocID="{2365F641-0450-4DE8-9794-2CE445A53B4D}" presName="level" presStyleLbl="node1" presStyleIdx="0" presStyleCnt="5">
        <dgm:presLayoutVars>
          <dgm:chMax val="1"/>
          <dgm:bulletEnabled val="1"/>
        </dgm:presLayoutVars>
      </dgm:prSet>
      <dgm:spPr/>
      <dgm:t>
        <a:bodyPr/>
        <a:lstStyle/>
        <a:p>
          <a:endParaRPr lang="zh-TW" altLang="en-US"/>
        </a:p>
      </dgm:t>
    </dgm:pt>
    <dgm:pt modelId="{1041F8B8-A12F-4EF9-9D6A-D476F6AD4BF0}" type="pres">
      <dgm:prSet presAssocID="{2365F641-0450-4DE8-9794-2CE445A53B4D}" presName="levelTx" presStyleLbl="revTx" presStyleIdx="0" presStyleCnt="0">
        <dgm:presLayoutVars>
          <dgm:chMax val="1"/>
          <dgm:bulletEnabled val="1"/>
        </dgm:presLayoutVars>
      </dgm:prSet>
      <dgm:spPr/>
      <dgm:t>
        <a:bodyPr/>
        <a:lstStyle/>
        <a:p>
          <a:endParaRPr lang="zh-TW" altLang="en-US"/>
        </a:p>
      </dgm:t>
    </dgm:pt>
    <dgm:pt modelId="{FBC4C430-621E-412E-9EED-2F020750C0A7}" type="pres">
      <dgm:prSet presAssocID="{E666FDC5-0A3A-4745-906E-E65A652BCD5E}" presName="Name8" presStyleCnt="0"/>
      <dgm:spPr/>
    </dgm:pt>
    <dgm:pt modelId="{14984F7D-EB2E-4589-9478-9397578749CE}" type="pres">
      <dgm:prSet presAssocID="{E666FDC5-0A3A-4745-906E-E65A652BCD5E}" presName="level" presStyleLbl="node1" presStyleIdx="1" presStyleCnt="5">
        <dgm:presLayoutVars>
          <dgm:chMax val="1"/>
          <dgm:bulletEnabled val="1"/>
        </dgm:presLayoutVars>
      </dgm:prSet>
      <dgm:spPr/>
      <dgm:t>
        <a:bodyPr/>
        <a:lstStyle/>
        <a:p>
          <a:endParaRPr lang="zh-TW" altLang="en-US"/>
        </a:p>
      </dgm:t>
    </dgm:pt>
    <dgm:pt modelId="{DC398CE1-3870-455C-831F-FD486C16E11F}" type="pres">
      <dgm:prSet presAssocID="{E666FDC5-0A3A-4745-906E-E65A652BCD5E}" presName="levelTx" presStyleLbl="revTx" presStyleIdx="0" presStyleCnt="0">
        <dgm:presLayoutVars>
          <dgm:chMax val="1"/>
          <dgm:bulletEnabled val="1"/>
        </dgm:presLayoutVars>
      </dgm:prSet>
      <dgm:spPr/>
      <dgm:t>
        <a:bodyPr/>
        <a:lstStyle/>
        <a:p>
          <a:endParaRPr lang="zh-TW" altLang="en-US"/>
        </a:p>
      </dgm:t>
    </dgm:pt>
    <dgm:pt modelId="{DCE64BCE-7EBB-4091-AD1A-4DA393B0C4A9}" type="pres">
      <dgm:prSet presAssocID="{67D08FB2-936D-49AA-BA44-D710C12F1C94}" presName="Name8" presStyleCnt="0"/>
      <dgm:spPr/>
    </dgm:pt>
    <dgm:pt modelId="{F16A4E5A-7B8E-4775-97E8-E515382ECBB8}" type="pres">
      <dgm:prSet presAssocID="{67D08FB2-936D-49AA-BA44-D710C12F1C94}" presName="level" presStyleLbl="node1" presStyleIdx="2" presStyleCnt="5">
        <dgm:presLayoutVars>
          <dgm:chMax val="1"/>
          <dgm:bulletEnabled val="1"/>
        </dgm:presLayoutVars>
      </dgm:prSet>
      <dgm:spPr/>
      <dgm:t>
        <a:bodyPr/>
        <a:lstStyle/>
        <a:p>
          <a:endParaRPr lang="zh-TW" altLang="en-US"/>
        </a:p>
      </dgm:t>
    </dgm:pt>
    <dgm:pt modelId="{300CC1EB-F917-48E5-9871-4C24454B5B45}" type="pres">
      <dgm:prSet presAssocID="{67D08FB2-936D-49AA-BA44-D710C12F1C94}" presName="levelTx" presStyleLbl="revTx" presStyleIdx="0" presStyleCnt="0">
        <dgm:presLayoutVars>
          <dgm:chMax val="1"/>
          <dgm:bulletEnabled val="1"/>
        </dgm:presLayoutVars>
      </dgm:prSet>
      <dgm:spPr/>
      <dgm:t>
        <a:bodyPr/>
        <a:lstStyle/>
        <a:p>
          <a:endParaRPr lang="zh-TW" altLang="en-US"/>
        </a:p>
      </dgm:t>
    </dgm:pt>
    <dgm:pt modelId="{A2B20CEB-E0A9-4741-ADCE-4039E677AAB1}" type="pres">
      <dgm:prSet presAssocID="{B9834075-3FDD-40A3-BC03-09E9A3A63C3E}" presName="Name8" presStyleCnt="0"/>
      <dgm:spPr/>
    </dgm:pt>
    <dgm:pt modelId="{F9A647F0-8715-40DC-9D2B-28EBF8E3F83E}" type="pres">
      <dgm:prSet presAssocID="{B9834075-3FDD-40A3-BC03-09E9A3A63C3E}" presName="level" presStyleLbl="node1" presStyleIdx="3" presStyleCnt="5">
        <dgm:presLayoutVars>
          <dgm:chMax val="1"/>
          <dgm:bulletEnabled val="1"/>
        </dgm:presLayoutVars>
      </dgm:prSet>
      <dgm:spPr/>
      <dgm:t>
        <a:bodyPr/>
        <a:lstStyle/>
        <a:p>
          <a:endParaRPr lang="zh-TW" altLang="en-US"/>
        </a:p>
      </dgm:t>
    </dgm:pt>
    <dgm:pt modelId="{8B973B02-D6F4-4A6F-A4D9-3940A937A9B9}" type="pres">
      <dgm:prSet presAssocID="{B9834075-3FDD-40A3-BC03-09E9A3A63C3E}" presName="levelTx" presStyleLbl="revTx" presStyleIdx="0" presStyleCnt="0">
        <dgm:presLayoutVars>
          <dgm:chMax val="1"/>
          <dgm:bulletEnabled val="1"/>
        </dgm:presLayoutVars>
      </dgm:prSet>
      <dgm:spPr/>
      <dgm:t>
        <a:bodyPr/>
        <a:lstStyle/>
        <a:p>
          <a:endParaRPr lang="zh-TW" altLang="en-US"/>
        </a:p>
      </dgm:t>
    </dgm:pt>
    <dgm:pt modelId="{9A16B360-C544-42E9-82E0-C6D3BA68FA1F}" type="pres">
      <dgm:prSet presAssocID="{DFD943F8-52E6-4C69-BA74-A608D2278D59}" presName="Name8" presStyleCnt="0"/>
      <dgm:spPr/>
    </dgm:pt>
    <dgm:pt modelId="{26EEF0DB-4969-44F4-9890-EE95D09035D4}" type="pres">
      <dgm:prSet presAssocID="{DFD943F8-52E6-4C69-BA74-A608D2278D59}" presName="level" presStyleLbl="node1" presStyleIdx="4" presStyleCnt="5">
        <dgm:presLayoutVars>
          <dgm:chMax val="1"/>
          <dgm:bulletEnabled val="1"/>
        </dgm:presLayoutVars>
      </dgm:prSet>
      <dgm:spPr/>
      <dgm:t>
        <a:bodyPr/>
        <a:lstStyle/>
        <a:p>
          <a:endParaRPr lang="zh-TW" altLang="en-US"/>
        </a:p>
      </dgm:t>
    </dgm:pt>
    <dgm:pt modelId="{8DB3BDDF-1610-4C73-BDE6-D295B1BA8CAE}" type="pres">
      <dgm:prSet presAssocID="{DFD943F8-52E6-4C69-BA74-A608D2278D59}" presName="levelTx" presStyleLbl="revTx" presStyleIdx="0" presStyleCnt="0">
        <dgm:presLayoutVars>
          <dgm:chMax val="1"/>
          <dgm:bulletEnabled val="1"/>
        </dgm:presLayoutVars>
      </dgm:prSet>
      <dgm:spPr/>
      <dgm:t>
        <a:bodyPr/>
        <a:lstStyle/>
        <a:p>
          <a:endParaRPr lang="zh-TW" altLang="en-US"/>
        </a:p>
      </dgm:t>
    </dgm:pt>
  </dgm:ptLst>
  <dgm:cxnLst>
    <dgm:cxn modelId="{28C44EA6-6EE7-5B4C-ADD0-A5840893DA3B}" type="presOf" srcId="{67D08FB2-936D-49AA-BA44-D710C12F1C94}" destId="{F16A4E5A-7B8E-4775-97E8-E515382ECBB8}" srcOrd="0" destOrd="0" presId="urn:microsoft.com/office/officeart/2005/8/layout/pyramid1"/>
    <dgm:cxn modelId="{3BCEA974-613A-1F47-A06C-2EAC44F016DE}" type="presOf" srcId="{B9834075-3FDD-40A3-BC03-09E9A3A63C3E}" destId="{8B973B02-D6F4-4A6F-A4D9-3940A937A9B9}" srcOrd="1" destOrd="0" presId="urn:microsoft.com/office/officeart/2005/8/layout/pyramid1"/>
    <dgm:cxn modelId="{D97761FC-CA79-4043-936D-F958105C281B}" type="presOf" srcId="{2365F641-0450-4DE8-9794-2CE445A53B4D}" destId="{1041F8B8-A12F-4EF9-9D6A-D476F6AD4BF0}" srcOrd="1" destOrd="0" presId="urn:microsoft.com/office/officeart/2005/8/layout/pyramid1"/>
    <dgm:cxn modelId="{45B4B1BF-F0F3-134A-BF04-8C3D65A885F4}" type="presOf" srcId="{DFD943F8-52E6-4C69-BA74-A608D2278D59}" destId="{26EEF0DB-4969-44F4-9890-EE95D09035D4}" srcOrd="0" destOrd="0" presId="urn:microsoft.com/office/officeart/2005/8/layout/pyramid1"/>
    <dgm:cxn modelId="{4B9D9AC8-9BC9-4C63-8024-CE4E7D7D0B0A}" srcId="{9B7F622C-991F-4596-A0AE-E0097257D885}" destId="{E666FDC5-0A3A-4745-906E-E65A652BCD5E}" srcOrd="1" destOrd="0" parTransId="{C4AC7978-CC8B-47EC-AD50-0724117A7A6E}" sibTransId="{57FAB5FF-0D08-43DD-ADD8-65F9B4D18259}"/>
    <dgm:cxn modelId="{C2B5CF2F-739D-4A01-AD69-3AA9FBB619B0}" srcId="{9B7F622C-991F-4596-A0AE-E0097257D885}" destId="{DFD943F8-52E6-4C69-BA74-A608D2278D59}" srcOrd="4" destOrd="0" parTransId="{E1C44FD4-D8E3-484E-A88E-39415D3F4459}" sibTransId="{7F935867-DA19-44CE-B558-4BBDBBF5FCCB}"/>
    <dgm:cxn modelId="{B01E1838-A52A-4DC2-AE7E-600DFD948B76}" srcId="{9B7F622C-991F-4596-A0AE-E0097257D885}" destId="{B9834075-3FDD-40A3-BC03-09E9A3A63C3E}" srcOrd="3" destOrd="0" parTransId="{EF3C1145-F856-4BB8-A768-54F57AC94B78}" sibTransId="{DB9AF1ED-42F1-4587-9B45-9E03C387F185}"/>
    <dgm:cxn modelId="{E6412954-6302-D64C-93FF-06E74A3F6099}" type="presOf" srcId="{E666FDC5-0A3A-4745-906E-E65A652BCD5E}" destId="{DC398CE1-3870-455C-831F-FD486C16E11F}" srcOrd="1" destOrd="0" presId="urn:microsoft.com/office/officeart/2005/8/layout/pyramid1"/>
    <dgm:cxn modelId="{58ABF4B5-6191-4974-9601-73295DB7CA9B}" srcId="{9B7F622C-991F-4596-A0AE-E0097257D885}" destId="{2365F641-0450-4DE8-9794-2CE445A53B4D}" srcOrd="0" destOrd="0" parTransId="{EA6D1F58-F493-42A7-AA67-3DC9E69BEA9F}" sibTransId="{BAFE4ED7-9351-46F4-A586-64065C5B7051}"/>
    <dgm:cxn modelId="{F03327DE-5C63-FA44-BDF6-52B7B67F9F6E}" type="presOf" srcId="{E666FDC5-0A3A-4745-906E-E65A652BCD5E}" destId="{14984F7D-EB2E-4589-9478-9397578749CE}" srcOrd="0" destOrd="0" presId="urn:microsoft.com/office/officeart/2005/8/layout/pyramid1"/>
    <dgm:cxn modelId="{130E3000-838D-4C9F-AB22-D19C2B50185B}" srcId="{9B7F622C-991F-4596-A0AE-E0097257D885}" destId="{67D08FB2-936D-49AA-BA44-D710C12F1C94}" srcOrd="2" destOrd="0" parTransId="{5414220D-7046-43D9-A2E2-C6CB34DBDD82}" sibTransId="{1E09BE1F-4426-435A-871A-9FE8E81EC307}"/>
    <dgm:cxn modelId="{63642FFF-0D91-FD49-8D20-E8535E0638BC}" type="presOf" srcId="{67D08FB2-936D-49AA-BA44-D710C12F1C94}" destId="{300CC1EB-F917-48E5-9871-4C24454B5B45}" srcOrd="1" destOrd="0" presId="urn:microsoft.com/office/officeart/2005/8/layout/pyramid1"/>
    <dgm:cxn modelId="{F0124A31-F114-3C42-BDAC-C644A1226BF6}" type="presOf" srcId="{B9834075-3FDD-40A3-BC03-09E9A3A63C3E}" destId="{F9A647F0-8715-40DC-9D2B-28EBF8E3F83E}" srcOrd="0" destOrd="0" presId="urn:microsoft.com/office/officeart/2005/8/layout/pyramid1"/>
    <dgm:cxn modelId="{68412C89-4153-9D4D-A9C6-2263E9CE250C}" type="presOf" srcId="{DFD943F8-52E6-4C69-BA74-A608D2278D59}" destId="{8DB3BDDF-1610-4C73-BDE6-D295B1BA8CAE}" srcOrd="1" destOrd="0" presId="urn:microsoft.com/office/officeart/2005/8/layout/pyramid1"/>
    <dgm:cxn modelId="{B0A5DA3E-04C8-5842-886A-100D0BCEC84A}" type="presOf" srcId="{9B7F622C-991F-4596-A0AE-E0097257D885}" destId="{98A535AC-EB86-4226-B426-BFF9410CECE9}" srcOrd="0" destOrd="0" presId="urn:microsoft.com/office/officeart/2005/8/layout/pyramid1"/>
    <dgm:cxn modelId="{0F884915-E47F-074E-AFE0-0F5912D86358}" type="presOf" srcId="{2365F641-0450-4DE8-9794-2CE445A53B4D}" destId="{C7EB2A58-D1A7-4FC6-A1F6-76CEC51CD9B5}" srcOrd="0" destOrd="0" presId="urn:microsoft.com/office/officeart/2005/8/layout/pyramid1"/>
    <dgm:cxn modelId="{143EB975-2C1D-3A48-8653-5C695DB24FC9}" type="presParOf" srcId="{98A535AC-EB86-4226-B426-BFF9410CECE9}" destId="{B377CA4F-89FB-4CC2-9932-0C5957396A6B}" srcOrd="0" destOrd="0" presId="urn:microsoft.com/office/officeart/2005/8/layout/pyramid1"/>
    <dgm:cxn modelId="{A7E1372E-4DA1-D246-9023-B00B7B1EABDC}" type="presParOf" srcId="{B377CA4F-89FB-4CC2-9932-0C5957396A6B}" destId="{C7EB2A58-D1A7-4FC6-A1F6-76CEC51CD9B5}" srcOrd="0" destOrd="0" presId="urn:microsoft.com/office/officeart/2005/8/layout/pyramid1"/>
    <dgm:cxn modelId="{A79473AB-1EF9-DE48-BDC8-D1C2570BC335}" type="presParOf" srcId="{B377CA4F-89FB-4CC2-9932-0C5957396A6B}" destId="{1041F8B8-A12F-4EF9-9D6A-D476F6AD4BF0}" srcOrd="1" destOrd="0" presId="urn:microsoft.com/office/officeart/2005/8/layout/pyramid1"/>
    <dgm:cxn modelId="{3723EA44-9FFC-3B4B-84F4-C792D425C530}" type="presParOf" srcId="{98A535AC-EB86-4226-B426-BFF9410CECE9}" destId="{FBC4C430-621E-412E-9EED-2F020750C0A7}" srcOrd="1" destOrd="0" presId="urn:microsoft.com/office/officeart/2005/8/layout/pyramid1"/>
    <dgm:cxn modelId="{3E592195-8C97-284A-A8ED-F0A0877137FF}" type="presParOf" srcId="{FBC4C430-621E-412E-9EED-2F020750C0A7}" destId="{14984F7D-EB2E-4589-9478-9397578749CE}" srcOrd="0" destOrd="0" presId="urn:microsoft.com/office/officeart/2005/8/layout/pyramid1"/>
    <dgm:cxn modelId="{3093BACB-45A4-4145-8FE6-D69F11BCBA35}" type="presParOf" srcId="{FBC4C430-621E-412E-9EED-2F020750C0A7}" destId="{DC398CE1-3870-455C-831F-FD486C16E11F}" srcOrd="1" destOrd="0" presId="urn:microsoft.com/office/officeart/2005/8/layout/pyramid1"/>
    <dgm:cxn modelId="{3FC2A423-7058-C640-BE0E-EF40B09499FB}" type="presParOf" srcId="{98A535AC-EB86-4226-B426-BFF9410CECE9}" destId="{DCE64BCE-7EBB-4091-AD1A-4DA393B0C4A9}" srcOrd="2" destOrd="0" presId="urn:microsoft.com/office/officeart/2005/8/layout/pyramid1"/>
    <dgm:cxn modelId="{376B160E-1B4F-0541-8C0F-6398679BA097}" type="presParOf" srcId="{DCE64BCE-7EBB-4091-AD1A-4DA393B0C4A9}" destId="{F16A4E5A-7B8E-4775-97E8-E515382ECBB8}" srcOrd="0" destOrd="0" presId="urn:microsoft.com/office/officeart/2005/8/layout/pyramid1"/>
    <dgm:cxn modelId="{A3867A80-CBAC-844A-8A3A-93D05D7AEAA3}" type="presParOf" srcId="{DCE64BCE-7EBB-4091-AD1A-4DA393B0C4A9}" destId="{300CC1EB-F917-48E5-9871-4C24454B5B45}" srcOrd="1" destOrd="0" presId="urn:microsoft.com/office/officeart/2005/8/layout/pyramid1"/>
    <dgm:cxn modelId="{F7C7FE06-4428-CC4D-B1BE-EB3708AC10D5}" type="presParOf" srcId="{98A535AC-EB86-4226-B426-BFF9410CECE9}" destId="{A2B20CEB-E0A9-4741-ADCE-4039E677AAB1}" srcOrd="3" destOrd="0" presId="urn:microsoft.com/office/officeart/2005/8/layout/pyramid1"/>
    <dgm:cxn modelId="{B4D321A8-5514-FA46-A4D6-4088EE5ADD57}" type="presParOf" srcId="{A2B20CEB-E0A9-4741-ADCE-4039E677AAB1}" destId="{F9A647F0-8715-40DC-9D2B-28EBF8E3F83E}" srcOrd="0" destOrd="0" presId="urn:microsoft.com/office/officeart/2005/8/layout/pyramid1"/>
    <dgm:cxn modelId="{B27714D9-3CE4-174D-BC9B-B04B67F422DA}" type="presParOf" srcId="{A2B20CEB-E0A9-4741-ADCE-4039E677AAB1}" destId="{8B973B02-D6F4-4A6F-A4D9-3940A937A9B9}" srcOrd="1" destOrd="0" presId="urn:microsoft.com/office/officeart/2005/8/layout/pyramid1"/>
    <dgm:cxn modelId="{E451B8DD-A8C6-A147-B30A-21C504E1E8D4}" type="presParOf" srcId="{98A535AC-EB86-4226-B426-BFF9410CECE9}" destId="{9A16B360-C544-42E9-82E0-C6D3BA68FA1F}" srcOrd="4" destOrd="0" presId="urn:microsoft.com/office/officeart/2005/8/layout/pyramid1"/>
    <dgm:cxn modelId="{BA0FD90D-0740-FF4E-B183-F2FEB3B56B77}" type="presParOf" srcId="{9A16B360-C544-42E9-82E0-C6D3BA68FA1F}" destId="{26EEF0DB-4969-44F4-9890-EE95D09035D4}" srcOrd="0" destOrd="0" presId="urn:microsoft.com/office/officeart/2005/8/layout/pyramid1"/>
    <dgm:cxn modelId="{FE2AC7AA-564C-1044-9F22-B7FDD9148D19}" type="presParOf" srcId="{9A16B360-C544-42E9-82E0-C6D3BA68FA1F}" destId="{8DB3BDDF-1610-4C73-BDE6-D295B1BA8CA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F622C-991F-4596-A0AE-E0097257D885}" type="doc">
      <dgm:prSet loTypeId="urn:microsoft.com/office/officeart/2005/8/layout/pyramid1" loCatId="pyramid" qsTypeId="urn:microsoft.com/office/officeart/2005/8/quickstyle/simple1" qsCatId="simple" csTypeId="urn:microsoft.com/office/officeart/2005/8/colors/accent1_2" csCatId="accent1" phldr="1"/>
      <dgm:spPr/>
    </dgm:pt>
    <dgm:pt modelId="{2365F641-0450-4DE8-9794-2CE445A53B4D}">
      <dgm:prSet phldrT="[文字]" custT="1"/>
      <dgm:spPr/>
      <dgm:t>
        <a:bodyPr/>
        <a:lstStyle/>
        <a:p>
          <a:r>
            <a:rPr lang="zh-TW" altLang="en-US" sz="1800" b="1" dirty="0" smtClean="0"/>
            <a:t>分析</a:t>
          </a:r>
          <a:endParaRPr lang="zh-TW" altLang="en-US" sz="1800" b="1" dirty="0"/>
        </a:p>
      </dgm:t>
    </dgm:pt>
    <dgm:pt modelId="{EA6D1F58-F493-42A7-AA67-3DC9E69BEA9F}" type="parTrans" cxnId="{58ABF4B5-6191-4974-9601-73295DB7CA9B}">
      <dgm:prSet/>
      <dgm:spPr/>
      <dgm:t>
        <a:bodyPr/>
        <a:lstStyle/>
        <a:p>
          <a:endParaRPr lang="zh-TW" altLang="en-US" sz="1800" b="1"/>
        </a:p>
      </dgm:t>
    </dgm:pt>
    <dgm:pt modelId="{BAFE4ED7-9351-46F4-A586-64065C5B7051}" type="sibTrans" cxnId="{58ABF4B5-6191-4974-9601-73295DB7CA9B}">
      <dgm:prSet/>
      <dgm:spPr/>
      <dgm:t>
        <a:bodyPr/>
        <a:lstStyle/>
        <a:p>
          <a:endParaRPr lang="zh-TW" altLang="en-US" sz="1800" b="1"/>
        </a:p>
      </dgm:t>
    </dgm:pt>
    <dgm:pt modelId="{67D08FB2-936D-49AA-BA44-D710C12F1C94}">
      <dgm:prSet phldrT="[文字]" custT="1"/>
      <dgm:spPr/>
      <dgm:t>
        <a:bodyPr/>
        <a:lstStyle/>
        <a:p>
          <a:r>
            <a:rPr lang="zh-TW" altLang="en-US" sz="1800" b="1" dirty="0" smtClean="0"/>
            <a:t>衡量</a:t>
          </a:r>
          <a:endParaRPr lang="zh-TW" altLang="en-US" sz="1800" b="1" dirty="0"/>
        </a:p>
      </dgm:t>
    </dgm:pt>
    <dgm:pt modelId="{5414220D-7046-43D9-A2E2-C6CB34DBDD82}" type="parTrans" cxnId="{130E3000-838D-4C9F-AB22-D19C2B50185B}">
      <dgm:prSet/>
      <dgm:spPr/>
      <dgm:t>
        <a:bodyPr/>
        <a:lstStyle/>
        <a:p>
          <a:endParaRPr lang="zh-TW" altLang="en-US" sz="1800" b="1"/>
        </a:p>
      </dgm:t>
    </dgm:pt>
    <dgm:pt modelId="{1E09BE1F-4426-435A-871A-9FE8E81EC307}" type="sibTrans" cxnId="{130E3000-838D-4C9F-AB22-D19C2B50185B}">
      <dgm:prSet/>
      <dgm:spPr/>
      <dgm:t>
        <a:bodyPr/>
        <a:lstStyle/>
        <a:p>
          <a:endParaRPr lang="zh-TW" altLang="en-US" sz="1800" b="1"/>
        </a:p>
      </dgm:t>
    </dgm:pt>
    <dgm:pt modelId="{B9834075-3FDD-40A3-BC03-09E9A3A63C3E}">
      <dgm:prSet phldrT="[文字]" custT="1"/>
      <dgm:spPr/>
      <dgm:t>
        <a:bodyPr/>
        <a:lstStyle/>
        <a:p>
          <a:r>
            <a:rPr lang="zh-TW" altLang="en-US" sz="1800" b="1" dirty="0" smtClean="0"/>
            <a:t>關鍵績效</a:t>
          </a:r>
          <a:endParaRPr lang="en-US" altLang="zh-TW" sz="1800" b="1" dirty="0" smtClean="0"/>
        </a:p>
        <a:p>
          <a:r>
            <a:rPr lang="zh-TW" altLang="en-US" sz="1800" b="1" dirty="0" smtClean="0"/>
            <a:t>指標</a:t>
          </a:r>
          <a:endParaRPr lang="zh-TW" altLang="en-US" sz="1800" b="1" dirty="0"/>
        </a:p>
      </dgm:t>
    </dgm:pt>
    <dgm:pt modelId="{EF3C1145-F856-4BB8-A768-54F57AC94B78}" type="parTrans" cxnId="{B01E1838-A52A-4DC2-AE7E-600DFD948B76}">
      <dgm:prSet/>
      <dgm:spPr/>
      <dgm:t>
        <a:bodyPr/>
        <a:lstStyle/>
        <a:p>
          <a:endParaRPr lang="zh-TW" altLang="en-US" sz="1800" b="1"/>
        </a:p>
      </dgm:t>
    </dgm:pt>
    <dgm:pt modelId="{DB9AF1ED-42F1-4587-9B45-9E03C387F185}" type="sibTrans" cxnId="{B01E1838-A52A-4DC2-AE7E-600DFD948B76}">
      <dgm:prSet/>
      <dgm:spPr/>
      <dgm:t>
        <a:bodyPr/>
        <a:lstStyle/>
        <a:p>
          <a:endParaRPr lang="zh-TW" altLang="en-US" sz="1800" b="1"/>
        </a:p>
      </dgm:t>
    </dgm:pt>
    <dgm:pt modelId="{DFD943F8-52E6-4C69-BA74-A608D2278D59}">
      <dgm:prSet phldrT="[文字]" custT="1"/>
      <dgm:spPr/>
      <dgm:t>
        <a:bodyPr/>
        <a:lstStyle/>
        <a:p>
          <a:r>
            <a:rPr lang="zh-TW" altLang="en-US" sz="1800" b="1" dirty="0" smtClean="0"/>
            <a:t>資料</a:t>
          </a:r>
          <a:endParaRPr lang="zh-TW" altLang="en-US" sz="1800" b="1" dirty="0"/>
        </a:p>
      </dgm:t>
    </dgm:pt>
    <dgm:pt modelId="{E1C44FD4-D8E3-484E-A88E-39415D3F4459}" type="parTrans" cxnId="{C2B5CF2F-739D-4A01-AD69-3AA9FBB619B0}">
      <dgm:prSet/>
      <dgm:spPr/>
      <dgm:t>
        <a:bodyPr/>
        <a:lstStyle/>
        <a:p>
          <a:endParaRPr lang="zh-TW" altLang="en-US" sz="1800" b="1"/>
        </a:p>
      </dgm:t>
    </dgm:pt>
    <dgm:pt modelId="{7F935867-DA19-44CE-B558-4BBDBBF5FCCB}" type="sibTrans" cxnId="{C2B5CF2F-739D-4A01-AD69-3AA9FBB619B0}">
      <dgm:prSet/>
      <dgm:spPr/>
      <dgm:t>
        <a:bodyPr/>
        <a:lstStyle/>
        <a:p>
          <a:endParaRPr lang="zh-TW" altLang="en-US" sz="1800" b="1"/>
        </a:p>
      </dgm:t>
    </dgm:pt>
    <dgm:pt modelId="{98A535AC-EB86-4226-B426-BFF9410CECE9}" type="pres">
      <dgm:prSet presAssocID="{9B7F622C-991F-4596-A0AE-E0097257D885}" presName="Name0" presStyleCnt="0">
        <dgm:presLayoutVars>
          <dgm:dir/>
          <dgm:animLvl val="lvl"/>
          <dgm:resizeHandles val="exact"/>
        </dgm:presLayoutVars>
      </dgm:prSet>
      <dgm:spPr/>
    </dgm:pt>
    <dgm:pt modelId="{B377CA4F-89FB-4CC2-9932-0C5957396A6B}" type="pres">
      <dgm:prSet presAssocID="{2365F641-0450-4DE8-9794-2CE445A53B4D}" presName="Name8" presStyleCnt="0"/>
      <dgm:spPr/>
    </dgm:pt>
    <dgm:pt modelId="{C7EB2A58-D1A7-4FC6-A1F6-76CEC51CD9B5}" type="pres">
      <dgm:prSet presAssocID="{2365F641-0450-4DE8-9794-2CE445A53B4D}" presName="level" presStyleLbl="node1" presStyleIdx="0" presStyleCnt="4">
        <dgm:presLayoutVars>
          <dgm:chMax val="1"/>
          <dgm:bulletEnabled val="1"/>
        </dgm:presLayoutVars>
      </dgm:prSet>
      <dgm:spPr/>
      <dgm:t>
        <a:bodyPr/>
        <a:lstStyle/>
        <a:p>
          <a:endParaRPr lang="zh-TW" altLang="en-US"/>
        </a:p>
      </dgm:t>
    </dgm:pt>
    <dgm:pt modelId="{1041F8B8-A12F-4EF9-9D6A-D476F6AD4BF0}" type="pres">
      <dgm:prSet presAssocID="{2365F641-0450-4DE8-9794-2CE445A53B4D}" presName="levelTx" presStyleLbl="revTx" presStyleIdx="0" presStyleCnt="0">
        <dgm:presLayoutVars>
          <dgm:chMax val="1"/>
          <dgm:bulletEnabled val="1"/>
        </dgm:presLayoutVars>
      </dgm:prSet>
      <dgm:spPr/>
      <dgm:t>
        <a:bodyPr/>
        <a:lstStyle/>
        <a:p>
          <a:endParaRPr lang="zh-TW" altLang="en-US"/>
        </a:p>
      </dgm:t>
    </dgm:pt>
    <dgm:pt modelId="{DCE64BCE-7EBB-4091-AD1A-4DA393B0C4A9}" type="pres">
      <dgm:prSet presAssocID="{67D08FB2-936D-49AA-BA44-D710C12F1C94}" presName="Name8" presStyleCnt="0"/>
      <dgm:spPr/>
    </dgm:pt>
    <dgm:pt modelId="{F16A4E5A-7B8E-4775-97E8-E515382ECBB8}" type="pres">
      <dgm:prSet presAssocID="{67D08FB2-936D-49AA-BA44-D710C12F1C94}" presName="level" presStyleLbl="node1" presStyleIdx="1" presStyleCnt="4">
        <dgm:presLayoutVars>
          <dgm:chMax val="1"/>
          <dgm:bulletEnabled val="1"/>
        </dgm:presLayoutVars>
      </dgm:prSet>
      <dgm:spPr/>
      <dgm:t>
        <a:bodyPr/>
        <a:lstStyle/>
        <a:p>
          <a:endParaRPr lang="zh-TW" altLang="en-US"/>
        </a:p>
      </dgm:t>
    </dgm:pt>
    <dgm:pt modelId="{300CC1EB-F917-48E5-9871-4C24454B5B45}" type="pres">
      <dgm:prSet presAssocID="{67D08FB2-936D-49AA-BA44-D710C12F1C94}" presName="levelTx" presStyleLbl="revTx" presStyleIdx="0" presStyleCnt="0">
        <dgm:presLayoutVars>
          <dgm:chMax val="1"/>
          <dgm:bulletEnabled val="1"/>
        </dgm:presLayoutVars>
      </dgm:prSet>
      <dgm:spPr/>
      <dgm:t>
        <a:bodyPr/>
        <a:lstStyle/>
        <a:p>
          <a:endParaRPr lang="zh-TW" altLang="en-US"/>
        </a:p>
      </dgm:t>
    </dgm:pt>
    <dgm:pt modelId="{A2B20CEB-E0A9-4741-ADCE-4039E677AAB1}" type="pres">
      <dgm:prSet presAssocID="{B9834075-3FDD-40A3-BC03-09E9A3A63C3E}" presName="Name8" presStyleCnt="0"/>
      <dgm:spPr/>
    </dgm:pt>
    <dgm:pt modelId="{F9A647F0-8715-40DC-9D2B-28EBF8E3F83E}" type="pres">
      <dgm:prSet presAssocID="{B9834075-3FDD-40A3-BC03-09E9A3A63C3E}" presName="level" presStyleLbl="node1" presStyleIdx="2" presStyleCnt="4">
        <dgm:presLayoutVars>
          <dgm:chMax val="1"/>
          <dgm:bulletEnabled val="1"/>
        </dgm:presLayoutVars>
      </dgm:prSet>
      <dgm:spPr/>
      <dgm:t>
        <a:bodyPr/>
        <a:lstStyle/>
        <a:p>
          <a:endParaRPr lang="zh-TW" altLang="en-US"/>
        </a:p>
      </dgm:t>
    </dgm:pt>
    <dgm:pt modelId="{8B973B02-D6F4-4A6F-A4D9-3940A937A9B9}" type="pres">
      <dgm:prSet presAssocID="{B9834075-3FDD-40A3-BC03-09E9A3A63C3E}" presName="levelTx" presStyleLbl="revTx" presStyleIdx="0" presStyleCnt="0">
        <dgm:presLayoutVars>
          <dgm:chMax val="1"/>
          <dgm:bulletEnabled val="1"/>
        </dgm:presLayoutVars>
      </dgm:prSet>
      <dgm:spPr/>
      <dgm:t>
        <a:bodyPr/>
        <a:lstStyle/>
        <a:p>
          <a:endParaRPr lang="zh-TW" altLang="en-US"/>
        </a:p>
      </dgm:t>
    </dgm:pt>
    <dgm:pt modelId="{9A16B360-C544-42E9-82E0-C6D3BA68FA1F}" type="pres">
      <dgm:prSet presAssocID="{DFD943F8-52E6-4C69-BA74-A608D2278D59}" presName="Name8" presStyleCnt="0"/>
      <dgm:spPr/>
    </dgm:pt>
    <dgm:pt modelId="{26EEF0DB-4969-44F4-9890-EE95D09035D4}" type="pres">
      <dgm:prSet presAssocID="{DFD943F8-52E6-4C69-BA74-A608D2278D59}" presName="level" presStyleLbl="node1" presStyleIdx="3" presStyleCnt="4">
        <dgm:presLayoutVars>
          <dgm:chMax val="1"/>
          <dgm:bulletEnabled val="1"/>
        </dgm:presLayoutVars>
      </dgm:prSet>
      <dgm:spPr/>
      <dgm:t>
        <a:bodyPr/>
        <a:lstStyle/>
        <a:p>
          <a:endParaRPr lang="zh-TW" altLang="en-US"/>
        </a:p>
      </dgm:t>
    </dgm:pt>
    <dgm:pt modelId="{8DB3BDDF-1610-4C73-BDE6-D295B1BA8CAE}" type="pres">
      <dgm:prSet presAssocID="{DFD943F8-52E6-4C69-BA74-A608D2278D59}" presName="levelTx" presStyleLbl="revTx" presStyleIdx="0" presStyleCnt="0">
        <dgm:presLayoutVars>
          <dgm:chMax val="1"/>
          <dgm:bulletEnabled val="1"/>
        </dgm:presLayoutVars>
      </dgm:prSet>
      <dgm:spPr/>
      <dgm:t>
        <a:bodyPr/>
        <a:lstStyle/>
        <a:p>
          <a:endParaRPr lang="zh-TW" altLang="en-US"/>
        </a:p>
      </dgm:t>
    </dgm:pt>
  </dgm:ptLst>
  <dgm:cxnLst>
    <dgm:cxn modelId="{C2B5CF2F-739D-4A01-AD69-3AA9FBB619B0}" srcId="{9B7F622C-991F-4596-A0AE-E0097257D885}" destId="{DFD943F8-52E6-4C69-BA74-A608D2278D59}" srcOrd="3" destOrd="0" parTransId="{E1C44FD4-D8E3-484E-A88E-39415D3F4459}" sibTransId="{7F935867-DA19-44CE-B558-4BBDBBF5FCCB}"/>
    <dgm:cxn modelId="{D2495717-5174-DF49-AC02-8B49C312CB70}" type="presOf" srcId="{B9834075-3FDD-40A3-BC03-09E9A3A63C3E}" destId="{8B973B02-D6F4-4A6F-A4D9-3940A937A9B9}" srcOrd="1" destOrd="0" presId="urn:microsoft.com/office/officeart/2005/8/layout/pyramid1"/>
    <dgm:cxn modelId="{B01E1838-A52A-4DC2-AE7E-600DFD948B76}" srcId="{9B7F622C-991F-4596-A0AE-E0097257D885}" destId="{B9834075-3FDD-40A3-BC03-09E9A3A63C3E}" srcOrd="2" destOrd="0" parTransId="{EF3C1145-F856-4BB8-A768-54F57AC94B78}" sibTransId="{DB9AF1ED-42F1-4587-9B45-9E03C387F185}"/>
    <dgm:cxn modelId="{8D7EA874-5997-7B42-95CD-1F9ED483B6D9}" type="presOf" srcId="{DFD943F8-52E6-4C69-BA74-A608D2278D59}" destId="{8DB3BDDF-1610-4C73-BDE6-D295B1BA8CAE}" srcOrd="1" destOrd="0" presId="urn:microsoft.com/office/officeart/2005/8/layout/pyramid1"/>
    <dgm:cxn modelId="{58ABF4B5-6191-4974-9601-73295DB7CA9B}" srcId="{9B7F622C-991F-4596-A0AE-E0097257D885}" destId="{2365F641-0450-4DE8-9794-2CE445A53B4D}" srcOrd="0" destOrd="0" parTransId="{EA6D1F58-F493-42A7-AA67-3DC9E69BEA9F}" sibTransId="{BAFE4ED7-9351-46F4-A586-64065C5B7051}"/>
    <dgm:cxn modelId="{81F5CA2C-9A3E-764F-AD82-B1D216EA4A27}" type="presOf" srcId="{DFD943F8-52E6-4C69-BA74-A608D2278D59}" destId="{26EEF0DB-4969-44F4-9890-EE95D09035D4}" srcOrd="0" destOrd="0" presId="urn:microsoft.com/office/officeart/2005/8/layout/pyramid1"/>
    <dgm:cxn modelId="{68E419A5-257C-E746-9B2F-FDD5E68B19F4}" type="presOf" srcId="{2365F641-0450-4DE8-9794-2CE445A53B4D}" destId="{C7EB2A58-D1A7-4FC6-A1F6-76CEC51CD9B5}" srcOrd="0" destOrd="0" presId="urn:microsoft.com/office/officeart/2005/8/layout/pyramid1"/>
    <dgm:cxn modelId="{130E3000-838D-4C9F-AB22-D19C2B50185B}" srcId="{9B7F622C-991F-4596-A0AE-E0097257D885}" destId="{67D08FB2-936D-49AA-BA44-D710C12F1C94}" srcOrd="1" destOrd="0" parTransId="{5414220D-7046-43D9-A2E2-C6CB34DBDD82}" sibTransId="{1E09BE1F-4426-435A-871A-9FE8E81EC307}"/>
    <dgm:cxn modelId="{E67D8B09-555B-EB49-80DB-3074A04BC288}" type="presOf" srcId="{67D08FB2-936D-49AA-BA44-D710C12F1C94}" destId="{300CC1EB-F917-48E5-9871-4C24454B5B45}" srcOrd="1" destOrd="0" presId="urn:microsoft.com/office/officeart/2005/8/layout/pyramid1"/>
    <dgm:cxn modelId="{3FDBFFA9-32C8-0F46-B321-5F6DD4C319E6}" type="presOf" srcId="{9B7F622C-991F-4596-A0AE-E0097257D885}" destId="{98A535AC-EB86-4226-B426-BFF9410CECE9}" srcOrd="0" destOrd="0" presId="urn:microsoft.com/office/officeart/2005/8/layout/pyramid1"/>
    <dgm:cxn modelId="{01AE7A14-B587-6141-AE40-BBA78C33BAA1}" type="presOf" srcId="{67D08FB2-936D-49AA-BA44-D710C12F1C94}" destId="{F16A4E5A-7B8E-4775-97E8-E515382ECBB8}" srcOrd="0" destOrd="0" presId="urn:microsoft.com/office/officeart/2005/8/layout/pyramid1"/>
    <dgm:cxn modelId="{AAA31869-A761-F54F-9E3A-B93939657DCD}" type="presOf" srcId="{2365F641-0450-4DE8-9794-2CE445A53B4D}" destId="{1041F8B8-A12F-4EF9-9D6A-D476F6AD4BF0}" srcOrd="1" destOrd="0" presId="urn:microsoft.com/office/officeart/2005/8/layout/pyramid1"/>
    <dgm:cxn modelId="{A4507FA5-C8AD-D342-8E5E-E94060E0573D}" type="presOf" srcId="{B9834075-3FDD-40A3-BC03-09E9A3A63C3E}" destId="{F9A647F0-8715-40DC-9D2B-28EBF8E3F83E}" srcOrd="0" destOrd="0" presId="urn:microsoft.com/office/officeart/2005/8/layout/pyramid1"/>
    <dgm:cxn modelId="{8D1B169D-A4BD-CF48-B469-56FD6EDB6466}" type="presParOf" srcId="{98A535AC-EB86-4226-B426-BFF9410CECE9}" destId="{B377CA4F-89FB-4CC2-9932-0C5957396A6B}" srcOrd="0" destOrd="0" presId="urn:microsoft.com/office/officeart/2005/8/layout/pyramid1"/>
    <dgm:cxn modelId="{AEA25E5C-1968-CC4B-A8DB-E647F6B410F3}" type="presParOf" srcId="{B377CA4F-89FB-4CC2-9932-0C5957396A6B}" destId="{C7EB2A58-D1A7-4FC6-A1F6-76CEC51CD9B5}" srcOrd="0" destOrd="0" presId="urn:microsoft.com/office/officeart/2005/8/layout/pyramid1"/>
    <dgm:cxn modelId="{8EE56F90-C984-DC49-BE10-91F27D99A17B}" type="presParOf" srcId="{B377CA4F-89FB-4CC2-9932-0C5957396A6B}" destId="{1041F8B8-A12F-4EF9-9D6A-D476F6AD4BF0}" srcOrd="1" destOrd="0" presId="urn:microsoft.com/office/officeart/2005/8/layout/pyramid1"/>
    <dgm:cxn modelId="{73615629-127D-464C-8E7C-01842E90ECDE}" type="presParOf" srcId="{98A535AC-EB86-4226-B426-BFF9410CECE9}" destId="{DCE64BCE-7EBB-4091-AD1A-4DA393B0C4A9}" srcOrd="1" destOrd="0" presId="urn:microsoft.com/office/officeart/2005/8/layout/pyramid1"/>
    <dgm:cxn modelId="{3772CF55-F1F9-AE48-98AB-5B5269AC7D1A}" type="presParOf" srcId="{DCE64BCE-7EBB-4091-AD1A-4DA393B0C4A9}" destId="{F16A4E5A-7B8E-4775-97E8-E515382ECBB8}" srcOrd="0" destOrd="0" presId="urn:microsoft.com/office/officeart/2005/8/layout/pyramid1"/>
    <dgm:cxn modelId="{F55A0398-D326-7D43-97BB-F6B56C8CE4CD}" type="presParOf" srcId="{DCE64BCE-7EBB-4091-AD1A-4DA393B0C4A9}" destId="{300CC1EB-F917-48E5-9871-4C24454B5B45}" srcOrd="1" destOrd="0" presId="urn:microsoft.com/office/officeart/2005/8/layout/pyramid1"/>
    <dgm:cxn modelId="{FFA86744-F19A-B748-9CC8-1D3CCEF34EDD}" type="presParOf" srcId="{98A535AC-EB86-4226-B426-BFF9410CECE9}" destId="{A2B20CEB-E0A9-4741-ADCE-4039E677AAB1}" srcOrd="2" destOrd="0" presId="urn:microsoft.com/office/officeart/2005/8/layout/pyramid1"/>
    <dgm:cxn modelId="{956B2D0C-34F3-B24C-A206-5BA5AD96B103}" type="presParOf" srcId="{A2B20CEB-E0A9-4741-ADCE-4039E677AAB1}" destId="{F9A647F0-8715-40DC-9D2B-28EBF8E3F83E}" srcOrd="0" destOrd="0" presId="urn:microsoft.com/office/officeart/2005/8/layout/pyramid1"/>
    <dgm:cxn modelId="{0F1E16E3-FEC3-3749-BCEA-48888F22E6AD}" type="presParOf" srcId="{A2B20CEB-E0A9-4741-ADCE-4039E677AAB1}" destId="{8B973B02-D6F4-4A6F-A4D9-3940A937A9B9}" srcOrd="1" destOrd="0" presId="urn:microsoft.com/office/officeart/2005/8/layout/pyramid1"/>
    <dgm:cxn modelId="{9D5C5063-C470-FF42-9504-8336CC50D875}" type="presParOf" srcId="{98A535AC-EB86-4226-B426-BFF9410CECE9}" destId="{9A16B360-C544-42E9-82E0-C6D3BA68FA1F}" srcOrd="3" destOrd="0" presId="urn:microsoft.com/office/officeart/2005/8/layout/pyramid1"/>
    <dgm:cxn modelId="{2F2150FF-CA16-8E41-BCB4-51A1D0087737}" type="presParOf" srcId="{9A16B360-C544-42E9-82E0-C6D3BA68FA1F}" destId="{26EEF0DB-4969-44F4-9890-EE95D09035D4}" srcOrd="0" destOrd="0" presId="urn:microsoft.com/office/officeart/2005/8/layout/pyramid1"/>
    <dgm:cxn modelId="{113FE436-6FF6-6F4B-91EF-6C2B9EB5FA21}" type="presParOf" srcId="{9A16B360-C544-42E9-82E0-C6D3BA68FA1F}" destId="{8DB3BDDF-1610-4C73-BDE6-D295B1BA8CA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F622C-991F-4596-A0AE-E0097257D885}" type="doc">
      <dgm:prSet loTypeId="urn:microsoft.com/office/officeart/2005/8/layout/pyramid1" loCatId="pyramid" qsTypeId="urn:microsoft.com/office/officeart/2005/8/quickstyle/simple1" qsCatId="simple" csTypeId="urn:microsoft.com/office/officeart/2005/8/colors/accent1_2" csCatId="accent1" phldr="1"/>
      <dgm:spPr/>
    </dgm:pt>
    <dgm:pt modelId="{2365F641-0450-4DE8-9794-2CE445A53B4D}">
      <dgm:prSet phldrT="[文字]" custT="1"/>
      <dgm:spPr/>
      <dgm:t>
        <a:bodyPr/>
        <a:lstStyle/>
        <a:p>
          <a:r>
            <a:rPr lang="zh-TW" altLang="en-US" sz="1800" b="1" dirty="0" smtClean="0"/>
            <a:t>分析</a:t>
          </a:r>
          <a:endParaRPr lang="zh-TW" altLang="en-US" sz="1800" b="1" dirty="0"/>
        </a:p>
      </dgm:t>
    </dgm:pt>
    <dgm:pt modelId="{EA6D1F58-F493-42A7-AA67-3DC9E69BEA9F}" type="parTrans" cxnId="{58ABF4B5-6191-4974-9601-73295DB7CA9B}">
      <dgm:prSet/>
      <dgm:spPr/>
      <dgm:t>
        <a:bodyPr/>
        <a:lstStyle/>
        <a:p>
          <a:endParaRPr lang="zh-TW" altLang="en-US" sz="1800" b="1"/>
        </a:p>
      </dgm:t>
    </dgm:pt>
    <dgm:pt modelId="{BAFE4ED7-9351-46F4-A586-64065C5B7051}" type="sibTrans" cxnId="{58ABF4B5-6191-4974-9601-73295DB7CA9B}">
      <dgm:prSet/>
      <dgm:spPr/>
      <dgm:t>
        <a:bodyPr/>
        <a:lstStyle/>
        <a:p>
          <a:endParaRPr lang="zh-TW" altLang="en-US" sz="1800" b="1"/>
        </a:p>
      </dgm:t>
    </dgm:pt>
    <dgm:pt modelId="{67D08FB2-936D-49AA-BA44-D710C12F1C94}">
      <dgm:prSet phldrT="[文字]" custT="1"/>
      <dgm:spPr/>
      <dgm:t>
        <a:bodyPr/>
        <a:lstStyle/>
        <a:p>
          <a:r>
            <a:rPr lang="zh-TW" altLang="en-US" sz="1800" b="1" dirty="0" smtClean="0"/>
            <a:t>衡量</a:t>
          </a:r>
          <a:endParaRPr lang="zh-TW" altLang="en-US" sz="1800" b="1" dirty="0"/>
        </a:p>
      </dgm:t>
    </dgm:pt>
    <dgm:pt modelId="{5414220D-7046-43D9-A2E2-C6CB34DBDD82}" type="parTrans" cxnId="{130E3000-838D-4C9F-AB22-D19C2B50185B}">
      <dgm:prSet/>
      <dgm:spPr/>
      <dgm:t>
        <a:bodyPr/>
        <a:lstStyle/>
        <a:p>
          <a:endParaRPr lang="zh-TW" altLang="en-US" sz="1800" b="1"/>
        </a:p>
      </dgm:t>
    </dgm:pt>
    <dgm:pt modelId="{1E09BE1F-4426-435A-871A-9FE8E81EC307}" type="sibTrans" cxnId="{130E3000-838D-4C9F-AB22-D19C2B50185B}">
      <dgm:prSet/>
      <dgm:spPr/>
      <dgm:t>
        <a:bodyPr/>
        <a:lstStyle/>
        <a:p>
          <a:endParaRPr lang="zh-TW" altLang="en-US" sz="1800" b="1"/>
        </a:p>
      </dgm:t>
    </dgm:pt>
    <dgm:pt modelId="{B9834075-3FDD-40A3-BC03-09E9A3A63C3E}">
      <dgm:prSet phldrT="[文字]" custT="1"/>
      <dgm:spPr/>
      <dgm:t>
        <a:bodyPr/>
        <a:lstStyle/>
        <a:p>
          <a:r>
            <a:rPr lang="zh-TW" altLang="en-US" sz="1800" b="1" dirty="0" smtClean="0"/>
            <a:t>關鍵績效</a:t>
          </a:r>
          <a:endParaRPr lang="en-US" altLang="zh-TW" sz="1800" b="1" dirty="0" smtClean="0"/>
        </a:p>
        <a:p>
          <a:r>
            <a:rPr lang="zh-TW" altLang="en-US" sz="1800" b="1" dirty="0" smtClean="0"/>
            <a:t>指標</a:t>
          </a:r>
          <a:endParaRPr lang="zh-TW" altLang="en-US" sz="1800" b="1" dirty="0"/>
        </a:p>
      </dgm:t>
    </dgm:pt>
    <dgm:pt modelId="{EF3C1145-F856-4BB8-A768-54F57AC94B78}" type="parTrans" cxnId="{B01E1838-A52A-4DC2-AE7E-600DFD948B76}">
      <dgm:prSet/>
      <dgm:spPr/>
      <dgm:t>
        <a:bodyPr/>
        <a:lstStyle/>
        <a:p>
          <a:endParaRPr lang="zh-TW" altLang="en-US" sz="1800" b="1"/>
        </a:p>
      </dgm:t>
    </dgm:pt>
    <dgm:pt modelId="{DB9AF1ED-42F1-4587-9B45-9E03C387F185}" type="sibTrans" cxnId="{B01E1838-A52A-4DC2-AE7E-600DFD948B76}">
      <dgm:prSet/>
      <dgm:spPr/>
      <dgm:t>
        <a:bodyPr/>
        <a:lstStyle/>
        <a:p>
          <a:endParaRPr lang="zh-TW" altLang="en-US" sz="1800" b="1"/>
        </a:p>
      </dgm:t>
    </dgm:pt>
    <dgm:pt modelId="{DFD943F8-52E6-4C69-BA74-A608D2278D59}">
      <dgm:prSet phldrT="[文字]" custT="1"/>
      <dgm:spPr/>
      <dgm:t>
        <a:bodyPr/>
        <a:lstStyle/>
        <a:p>
          <a:r>
            <a:rPr lang="zh-TW" altLang="en-US" sz="1800" b="1" dirty="0" smtClean="0"/>
            <a:t>資料</a:t>
          </a:r>
          <a:endParaRPr lang="zh-TW" altLang="en-US" sz="1800" b="1" dirty="0"/>
        </a:p>
      </dgm:t>
    </dgm:pt>
    <dgm:pt modelId="{E1C44FD4-D8E3-484E-A88E-39415D3F4459}" type="parTrans" cxnId="{C2B5CF2F-739D-4A01-AD69-3AA9FBB619B0}">
      <dgm:prSet/>
      <dgm:spPr/>
      <dgm:t>
        <a:bodyPr/>
        <a:lstStyle/>
        <a:p>
          <a:endParaRPr lang="zh-TW" altLang="en-US" sz="1800" b="1"/>
        </a:p>
      </dgm:t>
    </dgm:pt>
    <dgm:pt modelId="{7F935867-DA19-44CE-B558-4BBDBBF5FCCB}" type="sibTrans" cxnId="{C2B5CF2F-739D-4A01-AD69-3AA9FBB619B0}">
      <dgm:prSet/>
      <dgm:spPr/>
      <dgm:t>
        <a:bodyPr/>
        <a:lstStyle/>
        <a:p>
          <a:endParaRPr lang="zh-TW" altLang="en-US" sz="1800" b="1"/>
        </a:p>
      </dgm:t>
    </dgm:pt>
    <dgm:pt modelId="{2262432C-AC33-4A99-AFEA-EE33A364A4A5}">
      <dgm:prSet phldrT="[文字]" custT="1"/>
      <dgm:spPr/>
      <dgm:t>
        <a:bodyPr/>
        <a:lstStyle/>
        <a:p>
          <a:r>
            <a:rPr lang="zh-TW" altLang="en-US" sz="1800" b="1" dirty="0" smtClean="0"/>
            <a:t>優化</a:t>
          </a:r>
          <a:endParaRPr lang="zh-TW" altLang="en-US" sz="1800" b="1" dirty="0"/>
        </a:p>
      </dgm:t>
    </dgm:pt>
    <dgm:pt modelId="{99C59D50-3AB5-428B-A45E-BB550344B81D}" type="parTrans" cxnId="{AA3E08C3-9113-46E3-950E-C2FD562CA2F3}">
      <dgm:prSet/>
      <dgm:spPr/>
      <dgm:t>
        <a:bodyPr/>
        <a:lstStyle/>
        <a:p>
          <a:endParaRPr lang="zh-TW" altLang="en-US"/>
        </a:p>
      </dgm:t>
    </dgm:pt>
    <dgm:pt modelId="{A131931B-D0D2-4171-95BD-3B79F0943F12}" type="sibTrans" cxnId="{AA3E08C3-9113-46E3-950E-C2FD562CA2F3}">
      <dgm:prSet/>
      <dgm:spPr/>
      <dgm:t>
        <a:bodyPr/>
        <a:lstStyle/>
        <a:p>
          <a:endParaRPr lang="zh-TW" altLang="en-US"/>
        </a:p>
      </dgm:t>
    </dgm:pt>
    <dgm:pt modelId="{98A535AC-EB86-4226-B426-BFF9410CECE9}" type="pres">
      <dgm:prSet presAssocID="{9B7F622C-991F-4596-A0AE-E0097257D885}" presName="Name0" presStyleCnt="0">
        <dgm:presLayoutVars>
          <dgm:dir/>
          <dgm:animLvl val="lvl"/>
          <dgm:resizeHandles val="exact"/>
        </dgm:presLayoutVars>
      </dgm:prSet>
      <dgm:spPr/>
    </dgm:pt>
    <dgm:pt modelId="{D3D0EE72-D3E0-4BF4-B180-DBF36D5BEB26}" type="pres">
      <dgm:prSet presAssocID="{2262432C-AC33-4A99-AFEA-EE33A364A4A5}" presName="Name8" presStyleCnt="0"/>
      <dgm:spPr/>
    </dgm:pt>
    <dgm:pt modelId="{340DDF6F-5594-4806-9087-A5AAE1BD634D}" type="pres">
      <dgm:prSet presAssocID="{2262432C-AC33-4A99-AFEA-EE33A364A4A5}" presName="level" presStyleLbl="node1" presStyleIdx="0" presStyleCnt="5">
        <dgm:presLayoutVars>
          <dgm:chMax val="1"/>
          <dgm:bulletEnabled val="1"/>
        </dgm:presLayoutVars>
      </dgm:prSet>
      <dgm:spPr/>
      <dgm:t>
        <a:bodyPr/>
        <a:lstStyle/>
        <a:p>
          <a:endParaRPr lang="zh-TW" altLang="en-US"/>
        </a:p>
      </dgm:t>
    </dgm:pt>
    <dgm:pt modelId="{0711F2A2-6E6D-433B-B85F-250CBD78EE0D}" type="pres">
      <dgm:prSet presAssocID="{2262432C-AC33-4A99-AFEA-EE33A364A4A5}" presName="levelTx" presStyleLbl="revTx" presStyleIdx="0" presStyleCnt="0">
        <dgm:presLayoutVars>
          <dgm:chMax val="1"/>
          <dgm:bulletEnabled val="1"/>
        </dgm:presLayoutVars>
      </dgm:prSet>
      <dgm:spPr/>
      <dgm:t>
        <a:bodyPr/>
        <a:lstStyle/>
        <a:p>
          <a:endParaRPr lang="zh-TW" altLang="en-US"/>
        </a:p>
      </dgm:t>
    </dgm:pt>
    <dgm:pt modelId="{B377CA4F-89FB-4CC2-9932-0C5957396A6B}" type="pres">
      <dgm:prSet presAssocID="{2365F641-0450-4DE8-9794-2CE445A53B4D}" presName="Name8" presStyleCnt="0"/>
      <dgm:spPr/>
    </dgm:pt>
    <dgm:pt modelId="{C7EB2A58-D1A7-4FC6-A1F6-76CEC51CD9B5}" type="pres">
      <dgm:prSet presAssocID="{2365F641-0450-4DE8-9794-2CE445A53B4D}" presName="level" presStyleLbl="node1" presStyleIdx="1" presStyleCnt="5">
        <dgm:presLayoutVars>
          <dgm:chMax val="1"/>
          <dgm:bulletEnabled val="1"/>
        </dgm:presLayoutVars>
      </dgm:prSet>
      <dgm:spPr/>
      <dgm:t>
        <a:bodyPr/>
        <a:lstStyle/>
        <a:p>
          <a:endParaRPr lang="zh-TW" altLang="en-US"/>
        </a:p>
      </dgm:t>
    </dgm:pt>
    <dgm:pt modelId="{1041F8B8-A12F-4EF9-9D6A-D476F6AD4BF0}" type="pres">
      <dgm:prSet presAssocID="{2365F641-0450-4DE8-9794-2CE445A53B4D}" presName="levelTx" presStyleLbl="revTx" presStyleIdx="0" presStyleCnt="0">
        <dgm:presLayoutVars>
          <dgm:chMax val="1"/>
          <dgm:bulletEnabled val="1"/>
        </dgm:presLayoutVars>
      </dgm:prSet>
      <dgm:spPr/>
      <dgm:t>
        <a:bodyPr/>
        <a:lstStyle/>
        <a:p>
          <a:endParaRPr lang="zh-TW" altLang="en-US"/>
        </a:p>
      </dgm:t>
    </dgm:pt>
    <dgm:pt modelId="{DCE64BCE-7EBB-4091-AD1A-4DA393B0C4A9}" type="pres">
      <dgm:prSet presAssocID="{67D08FB2-936D-49AA-BA44-D710C12F1C94}" presName="Name8" presStyleCnt="0"/>
      <dgm:spPr/>
    </dgm:pt>
    <dgm:pt modelId="{F16A4E5A-7B8E-4775-97E8-E515382ECBB8}" type="pres">
      <dgm:prSet presAssocID="{67D08FB2-936D-49AA-BA44-D710C12F1C94}" presName="level" presStyleLbl="node1" presStyleIdx="2" presStyleCnt="5">
        <dgm:presLayoutVars>
          <dgm:chMax val="1"/>
          <dgm:bulletEnabled val="1"/>
        </dgm:presLayoutVars>
      </dgm:prSet>
      <dgm:spPr/>
      <dgm:t>
        <a:bodyPr/>
        <a:lstStyle/>
        <a:p>
          <a:endParaRPr lang="zh-TW" altLang="en-US"/>
        </a:p>
      </dgm:t>
    </dgm:pt>
    <dgm:pt modelId="{300CC1EB-F917-48E5-9871-4C24454B5B45}" type="pres">
      <dgm:prSet presAssocID="{67D08FB2-936D-49AA-BA44-D710C12F1C94}" presName="levelTx" presStyleLbl="revTx" presStyleIdx="0" presStyleCnt="0">
        <dgm:presLayoutVars>
          <dgm:chMax val="1"/>
          <dgm:bulletEnabled val="1"/>
        </dgm:presLayoutVars>
      </dgm:prSet>
      <dgm:spPr/>
      <dgm:t>
        <a:bodyPr/>
        <a:lstStyle/>
        <a:p>
          <a:endParaRPr lang="zh-TW" altLang="en-US"/>
        </a:p>
      </dgm:t>
    </dgm:pt>
    <dgm:pt modelId="{A2B20CEB-E0A9-4741-ADCE-4039E677AAB1}" type="pres">
      <dgm:prSet presAssocID="{B9834075-3FDD-40A3-BC03-09E9A3A63C3E}" presName="Name8" presStyleCnt="0"/>
      <dgm:spPr/>
    </dgm:pt>
    <dgm:pt modelId="{F9A647F0-8715-40DC-9D2B-28EBF8E3F83E}" type="pres">
      <dgm:prSet presAssocID="{B9834075-3FDD-40A3-BC03-09E9A3A63C3E}" presName="level" presStyleLbl="node1" presStyleIdx="3" presStyleCnt="5">
        <dgm:presLayoutVars>
          <dgm:chMax val="1"/>
          <dgm:bulletEnabled val="1"/>
        </dgm:presLayoutVars>
      </dgm:prSet>
      <dgm:spPr/>
      <dgm:t>
        <a:bodyPr/>
        <a:lstStyle/>
        <a:p>
          <a:endParaRPr lang="zh-TW" altLang="en-US"/>
        </a:p>
      </dgm:t>
    </dgm:pt>
    <dgm:pt modelId="{8B973B02-D6F4-4A6F-A4D9-3940A937A9B9}" type="pres">
      <dgm:prSet presAssocID="{B9834075-3FDD-40A3-BC03-09E9A3A63C3E}" presName="levelTx" presStyleLbl="revTx" presStyleIdx="0" presStyleCnt="0">
        <dgm:presLayoutVars>
          <dgm:chMax val="1"/>
          <dgm:bulletEnabled val="1"/>
        </dgm:presLayoutVars>
      </dgm:prSet>
      <dgm:spPr/>
      <dgm:t>
        <a:bodyPr/>
        <a:lstStyle/>
        <a:p>
          <a:endParaRPr lang="zh-TW" altLang="en-US"/>
        </a:p>
      </dgm:t>
    </dgm:pt>
    <dgm:pt modelId="{9A16B360-C544-42E9-82E0-C6D3BA68FA1F}" type="pres">
      <dgm:prSet presAssocID="{DFD943F8-52E6-4C69-BA74-A608D2278D59}" presName="Name8" presStyleCnt="0"/>
      <dgm:spPr/>
    </dgm:pt>
    <dgm:pt modelId="{26EEF0DB-4969-44F4-9890-EE95D09035D4}" type="pres">
      <dgm:prSet presAssocID="{DFD943F8-52E6-4C69-BA74-A608D2278D59}" presName="level" presStyleLbl="node1" presStyleIdx="4" presStyleCnt="5">
        <dgm:presLayoutVars>
          <dgm:chMax val="1"/>
          <dgm:bulletEnabled val="1"/>
        </dgm:presLayoutVars>
      </dgm:prSet>
      <dgm:spPr/>
      <dgm:t>
        <a:bodyPr/>
        <a:lstStyle/>
        <a:p>
          <a:endParaRPr lang="zh-TW" altLang="en-US"/>
        </a:p>
      </dgm:t>
    </dgm:pt>
    <dgm:pt modelId="{8DB3BDDF-1610-4C73-BDE6-D295B1BA8CAE}" type="pres">
      <dgm:prSet presAssocID="{DFD943F8-52E6-4C69-BA74-A608D2278D59}" presName="levelTx" presStyleLbl="revTx" presStyleIdx="0" presStyleCnt="0">
        <dgm:presLayoutVars>
          <dgm:chMax val="1"/>
          <dgm:bulletEnabled val="1"/>
        </dgm:presLayoutVars>
      </dgm:prSet>
      <dgm:spPr/>
      <dgm:t>
        <a:bodyPr/>
        <a:lstStyle/>
        <a:p>
          <a:endParaRPr lang="zh-TW" altLang="en-US"/>
        </a:p>
      </dgm:t>
    </dgm:pt>
  </dgm:ptLst>
  <dgm:cxnLst>
    <dgm:cxn modelId="{9A6C683F-8CBE-3B4F-873F-C7AB4FC2C711}" type="presOf" srcId="{2262432C-AC33-4A99-AFEA-EE33A364A4A5}" destId="{0711F2A2-6E6D-433B-B85F-250CBD78EE0D}" srcOrd="1" destOrd="0" presId="urn:microsoft.com/office/officeart/2005/8/layout/pyramid1"/>
    <dgm:cxn modelId="{C523E080-61F4-0A49-855C-1D5E9007113C}" type="presOf" srcId="{2365F641-0450-4DE8-9794-2CE445A53B4D}" destId="{C7EB2A58-D1A7-4FC6-A1F6-76CEC51CD9B5}" srcOrd="0" destOrd="0" presId="urn:microsoft.com/office/officeart/2005/8/layout/pyramid1"/>
    <dgm:cxn modelId="{C2B5CF2F-739D-4A01-AD69-3AA9FBB619B0}" srcId="{9B7F622C-991F-4596-A0AE-E0097257D885}" destId="{DFD943F8-52E6-4C69-BA74-A608D2278D59}" srcOrd="4" destOrd="0" parTransId="{E1C44FD4-D8E3-484E-A88E-39415D3F4459}" sibTransId="{7F935867-DA19-44CE-B558-4BBDBBF5FCCB}"/>
    <dgm:cxn modelId="{B01E1838-A52A-4DC2-AE7E-600DFD948B76}" srcId="{9B7F622C-991F-4596-A0AE-E0097257D885}" destId="{B9834075-3FDD-40A3-BC03-09E9A3A63C3E}" srcOrd="3" destOrd="0" parTransId="{EF3C1145-F856-4BB8-A768-54F57AC94B78}" sibTransId="{DB9AF1ED-42F1-4587-9B45-9E03C387F185}"/>
    <dgm:cxn modelId="{AA3E08C3-9113-46E3-950E-C2FD562CA2F3}" srcId="{9B7F622C-991F-4596-A0AE-E0097257D885}" destId="{2262432C-AC33-4A99-AFEA-EE33A364A4A5}" srcOrd="0" destOrd="0" parTransId="{99C59D50-3AB5-428B-A45E-BB550344B81D}" sibTransId="{A131931B-D0D2-4171-95BD-3B79F0943F12}"/>
    <dgm:cxn modelId="{58ABF4B5-6191-4974-9601-73295DB7CA9B}" srcId="{9B7F622C-991F-4596-A0AE-E0097257D885}" destId="{2365F641-0450-4DE8-9794-2CE445A53B4D}" srcOrd="1" destOrd="0" parTransId="{EA6D1F58-F493-42A7-AA67-3DC9E69BEA9F}" sibTransId="{BAFE4ED7-9351-46F4-A586-64065C5B7051}"/>
    <dgm:cxn modelId="{D49D7D30-AC77-8B4D-8934-9069D454CA6A}" type="presOf" srcId="{9B7F622C-991F-4596-A0AE-E0097257D885}" destId="{98A535AC-EB86-4226-B426-BFF9410CECE9}" srcOrd="0" destOrd="0" presId="urn:microsoft.com/office/officeart/2005/8/layout/pyramid1"/>
    <dgm:cxn modelId="{16E647EC-3D25-F74B-B5BD-DD49A747CD48}" type="presOf" srcId="{B9834075-3FDD-40A3-BC03-09E9A3A63C3E}" destId="{F9A647F0-8715-40DC-9D2B-28EBF8E3F83E}" srcOrd="0" destOrd="0" presId="urn:microsoft.com/office/officeart/2005/8/layout/pyramid1"/>
    <dgm:cxn modelId="{7F67F427-C395-EF41-BD03-14A944410EF6}" type="presOf" srcId="{DFD943F8-52E6-4C69-BA74-A608D2278D59}" destId="{8DB3BDDF-1610-4C73-BDE6-D295B1BA8CAE}" srcOrd="1" destOrd="0" presId="urn:microsoft.com/office/officeart/2005/8/layout/pyramid1"/>
    <dgm:cxn modelId="{130E3000-838D-4C9F-AB22-D19C2B50185B}" srcId="{9B7F622C-991F-4596-A0AE-E0097257D885}" destId="{67D08FB2-936D-49AA-BA44-D710C12F1C94}" srcOrd="2" destOrd="0" parTransId="{5414220D-7046-43D9-A2E2-C6CB34DBDD82}" sibTransId="{1E09BE1F-4426-435A-871A-9FE8E81EC307}"/>
    <dgm:cxn modelId="{2D823FFC-A2B0-D94F-854B-F51157A6FE9D}" type="presOf" srcId="{DFD943F8-52E6-4C69-BA74-A608D2278D59}" destId="{26EEF0DB-4969-44F4-9890-EE95D09035D4}" srcOrd="0" destOrd="0" presId="urn:microsoft.com/office/officeart/2005/8/layout/pyramid1"/>
    <dgm:cxn modelId="{A68DDE22-6B24-7F45-B762-C7D504F66133}" type="presOf" srcId="{67D08FB2-936D-49AA-BA44-D710C12F1C94}" destId="{300CC1EB-F917-48E5-9871-4C24454B5B45}" srcOrd="1" destOrd="0" presId="urn:microsoft.com/office/officeart/2005/8/layout/pyramid1"/>
    <dgm:cxn modelId="{1AA93B6E-60C3-E24C-8776-38EE9AB85435}" type="presOf" srcId="{B9834075-3FDD-40A3-BC03-09E9A3A63C3E}" destId="{8B973B02-D6F4-4A6F-A4D9-3940A937A9B9}" srcOrd="1" destOrd="0" presId="urn:microsoft.com/office/officeart/2005/8/layout/pyramid1"/>
    <dgm:cxn modelId="{46149FB9-5A66-B84E-A68F-A561A3CB76A8}" type="presOf" srcId="{67D08FB2-936D-49AA-BA44-D710C12F1C94}" destId="{F16A4E5A-7B8E-4775-97E8-E515382ECBB8}" srcOrd="0" destOrd="0" presId="urn:microsoft.com/office/officeart/2005/8/layout/pyramid1"/>
    <dgm:cxn modelId="{FD5D2A06-3B3C-9048-B2F1-6AFF59240BE5}" type="presOf" srcId="{2365F641-0450-4DE8-9794-2CE445A53B4D}" destId="{1041F8B8-A12F-4EF9-9D6A-D476F6AD4BF0}" srcOrd="1" destOrd="0" presId="urn:microsoft.com/office/officeart/2005/8/layout/pyramid1"/>
    <dgm:cxn modelId="{7451F816-3095-2D4E-A125-B9FB84CD8213}" type="presOf" srcId="{2262432C-AC33-4A99-AFEA-EE33A364A4A5}" destId="{340DDF6F-5594-4806-9087-A5AAE1BD634D}" srcOrd="0" destOrd="0" presId="urn:microsoft.com/office/officeart/2005/8/layout/pyramid1"/>
    <dgm:cxn modelId="{CDF791AB-8150-BC44-8AF7-6D8C2EF53C47}" type="presParOf" srcId="{98A535AC-EB86-4226-B426-BFF9410CECE9}" destId="{D3D0EE72-D3E0-4BF4-B180-DBF36D5BEB26}" srcOrd="0" destOrd="0" presId="urn:microsoft.com/office/officeart/2005/8/layout/pyramid1"/>
    <dgm:cxn modelId="{D5D6566C-D974-9846-881D-C9F4CEA4EE31}" type="presParOf" srcId="{D3D0EE72-D3E0-4BF4-B180-DBF36D5BEB26}" destId="{340DDF6F-5594-4806-9087-A5AAE1BD634D}" srcOrd="0" destOrd="0" presId="urn:microsoft.com/office/officeart/2005/8/layout/pyramid1"/>
    <dgm:cxn modelId="{EE5D73BC-021C-954B-9042-2ECA600E8489}" type="presParOf" srcId="{D3D0EE72-D3E0-4BF4-B180-DBF36D5BEB26}" destId="{0711F2A2-6E6D-433B-B85F-250CBD78EE0D}" srcOrd="1" destOrd="0" presId="urn:microsoft.com/office/officeart/2005/8/layout/pyramid1"/>
    <dgm:cxn modelId="{D7189BD1-5114-F84D-8A5C-8313049C0A8E}" type="presParOf" srcId="{98A535AC-EB86-4226-B426-BFF9410CECE9}" destId="{B377CA4F-89FB-4CC2-9932-0C5957396A6B}" srcOrd="1" destOrd="0" presId="urn:microsoft.com/office/officeart/2005/8/layout/pyramid1"/>
    <dgm:cxn modelId="{74F14FE2-A2D1-B846-BC42-E35ACA322193}" type="presParOf" srcId="{B377CA4F-89FB-4CC2-9932-0C5957396A6B}" destId="{C7EB2A58-D1A7-4FC6-A1F6-76CEC51CD9B5}" srcOrd="0" destOrd="0" presId="urn:microsoft.com/office/officeart/2005/8/layout/pyramid1"/>
    <dgm:cxn modelId="{D982EDF0-702D-934E-BD9D-C407224D1485}" type="presParOf" srcId="{B377CA4F-89FB-4CC2-9932-0C5957396A6B}" destId="{1041F8B8-A12F-4EF9-9D6A-D476F6AD4BF0}" srcOrd="1" destOrd="0" presId="urn:microsoft.com/office/officeart/2005/8/layout/pyramid1"/>
    <dgm:cxn modelId="{F693ECC8-4711-0346-BE10-2B9649C4F89A}" type="presParOf" srcId="{98A535AC-EB86-4226-B426-BFF9410CECE9}" destId="{DCE64BCE-7EBB-4091-AD1A-4DA393B0C4A9}" srcOrd="2" destOrd="0" presId="urn:microsoft.com/office/officeart/2005/8/layout/pyramid1"/>
    <dgm:cxn modelId="{749E1AAB-6F7B-6A4D-BA69-071279A67781}" type="presParOf" srcId="{DCE64BCE-7EBB-4091-AD1A-4DA393B0C4A9}" destId="{F16A4E5A-7B8E-4775-97E8-E515382ECBB8}" srcOrd="0" destOrd="0" presId="urn:microsoft.com/office/officeart/2005/8/layout/pyramid1"/>
    <dgm:cxn modelId="{DA4CF6CD-1A82-7449-B205-DBDCE988799B}" type="presParOf" srcId="{DCE64BCE-7EBB-4091-AD1A-4DA393B0C4A9}" destId="{300CC1EB-F917-48E5-9871-4C24454B5B45}" srcOrd="1" destOrd="0" presId="urn:microsoft.com/office/officeart/2005/8/layout/pyramid1"/>
    <dgm:cxn modelId="{AD6C00E9-575C-DF4E-9F6B-071FC3F8591A}" type="presParOf" srcId="{98A535AC-EB86-4226-B426-BFF9410CECE9}" destId="{A2B20CEB-E0A9-4741-ADCE-4039E677AAB1}" srcOrd="3" destOrd="0" presId="urn:microsoft.com/office/officeart/2005/8/layout/pyramid1"/>
    <dgm:cxn modelId="{9E5AD32D-1B46-0146-A0BE-7EDF883653F6}" type="presParOf" srcId="{A2B20CEB-E0A9-4741-ADCE-4039E677AAB1}" destId="{F9A647F0-8715-40DC-9D2B-28EBF8E3F83E}" srcOrd="0" destOrd="0" presId="urn:microsoft.com/office/officeart/2005/8/layout/pyramid1"/>
    <dgm:cxn modelId="{33D21EB1-0A38-D649-8DB2-F225C4B147A9}" type="presParOf" srcId="{A2B20CEB-E0A9-4741-ADCE-4039E677AAB1}" destId="{8B973B02-D6F4-4A6F-A4D9-3940A937A9B9}" srcOrd="1" destOrd="0" presId="urn:microsoft.com/office/officeart/2005/8/layout/pyramid1"/>
    <dgm:cxn modelId="{B38982C9-0111-3149-ADCD-B3E79DFDB2CA}" type="presParOf" srcId="{98A535AC-EB86-4226-B426-BFF9410CECE9}" destId="{9A16B360-C544-42E9-82E0-C6D3BA68FA1F}" srcOrd="4" destOrd="0" presId="urn:microsoft.com/office/officeart/2005/8/layout/pyramid1"/>
    <dgm:cxn modelId="{BCA2C117-7DAC-2D4B-AB44-9BBA9C740C87}" type="presParOf" srcId="{9A16B360-C544-42E9-82E0-C6D3BA68FA1F}" destId="{26EEF0DB-4969-44F4-9890-EE95D09035D4}" srcOrd="0" destOrd="0" presId="urn:microsoft.com/office/officeart/2005/8/layout/pyramid1"/>
    <dgm:cxn modelId="{977088AC-20CE-694C-A838-852C6E908C48}" type="presParOf" srcId="{9A16B360-C544-42E9-82E0-C6D3BA68FA1F}" destId="{8DB3BDDF-1610-4C73-BDE6-D295B1BA8CA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7F622C-991F-4596-A0AE-E0097257D885}" type="doc">
      <dgm:prSet loTypeId="urn:microsoft.com/office/officeart/2005/8/layout/pyramid1" loCatId="pyramid" qsTypeId="urn:microsoft.com/office/officeart/2005/8/quickstyle/simple1" qsCatId="simple" csTypeId="urn:microsoft.com/office/officeart/2005/8/colors/accent1_2" csCatId="accent1" phldr="1"/>
      <dgm:spPr/>
    </dgm:pt>
    <dgm:pt modelId="{2365F641-0450-4DE8-9794-2CE445A53B4D}">
      <dgm:prSet phldrT="[文字]" custT="1"/>
      <dgm:spPr/>
      <dgm:t>
        <a:bodyPr/>
        <a:lstStyle/>
        <a:p>
          <a:r>
            <a:rPr lang="zh-TW" altLang="en-US" sz="1800" b="1" dirty="0" smtClean="0"/>
            <a:t>優化</a:t>
          </a:r>
          <a:endParaRPr lang="zh-TW" altLang="en-US" sz="1800" b="1" dirty="0"/>
        </a:p>
      </dgm:t>
    </dgm:pt>
    <dgm:pt modelId="{EA6D1F58-F493-42A7-AA67-3DC9E69BEA9F}" type="parTrans" cxnId="{58ABF4B5-6191-4974-9601-73295DB7CA9B}">
      <dgm:prSet/>
      <dgm:spPr/>
      <dgm:t>
        <a:bodyPr/>
        <a:lstStyle/>
        <a:p>
          <a:endParaRPr lang="zh-TW" altLang="en-US" sz="1800" b="1"/>
        </a:p>
      </dgm:t>
    </dgm:pt>
    <dgm:pt modelId="{BAFE4ED7-9351-46F4-A586-64065C5B7051}" type="sibTrans" cxnId="{58ABF4B5-6191-4974-9601-73295DB7CA9B}">
      <dgm:prSet/>
      <dgm:spPr/>
      <dgm:t>
        <a:bodyPr/>
        <a:lstStyle/>
        <a:p>
          <a:endParaRPr lang="zh-TW" altLang="en-US" sz="1800" b="1"/>
        </a:p>
      </dgm:t>
    </dgm:pt>
    <dgm:pt modelId="{E666FDC5-0A3A-4745-906E-E65A652BCD5E}">
      <dgm:prSet phldrT="[文字]" custT="1"/>
      <dgm:spPr/>
      <dgm:t>
        <a:bodyPr/>
        <a:lstStyle/>
        <a:p>
          <a:r>
            <a:rPr lang="zh-TW" altLang="en-US" sz="1800" b="1" dirty="0" smtClean="0"/>
            <a:t>分析</a:t>
          </a:r>
          <a:endParaRPr lang="zh-TW" altLang="en-US" sz="1800" b="1" dirty="0"/>
        </a:p>
      </dgm:t>
    </dgm:pt>
    <dgm:pt modelId="{C4AC7978-CC8B-47EC-AD50-0724117A7A6E}" type="parTrans" cxnId="{4B9D9AC8-9BC9-4C63-8024-CE4E7D7D0B0A}">
      <dgm:prSet/>
      <dgm:spPr/>
      <dgm:t>
        <a:bodyPr/>
        <a:lstStyle/>
        <a:p>
          <a:endParaRPr lang="zh-TW" altLang="en-US" sz="1800" b="1"/>
        </a:p>
      </dgm:t>
    </dgm:pt>
    <dgm:pt modelId="{57FAB5FF-0D08-43DD-ADD8-65F9B4D18259}" type="sibTrans" cxnId="{4B9D9AC8-9BC9-4C63-8024-CE4E7D7D0B0A}">
      <dgm:prSet/>
      <dgm:spPr/>
      <dgm:t>
        <a:bodyPr/>
        <a:lstStyle/>
        <a:p>
          <a:endParaRPr lang="zh-TW" altLang="en-US" sz="1800" b="1"/>
        </a:p>
      </dgm:t>
    </dgm:pt>
    <dgm:pt modelId="{67D08FB2-936D-49AA-BA44-D710C12F1C94}">
      <dgm:prSet phldrT="[文字]" custT="1"/>
      <dgm:spPr/>
      <dgm:t>
        <a:bodyPr/>
        <a:lstStyle/>
        <a:p>
          <a:r>
            <a:rPr lang="zh-TW" altLang="en-US" sz="1800" b="1" dirty="0" smtClean="0"/>
            <a:t>衡量</a:t>
          </a:r>
          <a:endParaRPr lang="zh-TW" altLang="en-US" sz="1800" b="1" dirty="0"/>
        </a:p>
      </dgm:t>
    </dgm:pt>
    <dgm:pt modelId="{5414220D-7046-43D9-A2E2-C6CB34DBDD82}" type="parTrans" cxnId="{130E3000-838D-4C9F-AB22-D19C2B50185B}">
      <dgm:prSet/>
      <dgm:spPr/>
      <dgm:t>
        <a:bodyPr/>
        <a:lstStyle/>
        <a:p>
          <a:endParaRPr lang="zh-TW" altLang="en-US" sz="1800" b="1"/>
        </a:p>
      </dgm:t>
    </dgm:pt>
    <dgm:pt modelId="{1E09BE1F-4426-435A-871A-9FE8E81EC307}" type="sibTrans" cxnId="{130E3000-838D-4C9F-AB22-D19C2B50185B}">
      <dgm:prSet/>
      <dgm:spPr/>
      <dgm:t>
        <a:bodyPr/>
        <a:lstStyle/>
        <a:p>
          <a:endParaRPr lang="zh-TW" altLang="en-US" sz="1800" b="1"/>
        </a:p>
      </dgm:t>
    </dgm:pt>
    <dgm:pt modelId="{B9834075-3FDD-40A3-BC03-09E9A3A63C3E}">
      <dgm:prSet phldrT="[文字]" custT="1"/>
      <dgm:spPr/>
      <dgm:t>
        <a:bodyPr/>
        <a:lstStyle/>
        <a:p>
          <a:r>
            <a:rPr lang="zh-TW" altLang="en-US" sz="1800" b="1" dirty="0" smtClean="0"/>
            <a:t>關鍵績效指標</a:t>
          </a:r>
          <a:endParaRPr lang="zh-TW" altLang="en-US" sz="1800" b="1" dirty="0"/>
        </a:p>
      </dgm:t>
    </dgm:pt>
    <dgm:pt modelId="{EF3C1145-F856-4BB8-A768-54F57AC94B78}" type="parTrans" cxnId="{B01E1838-A52A-4DC2-AE7E-600DFD948B76}">
      <dgm:prSet/>
      <dgm:spPr/>
      <dgm:t>
        <a:bodyPr/>
        <a:lstStyle/>
        <a:p>
          <a:endParaRPr lang="zh-TW" altLang="en-US" sz="1800" b="1"/>
        </a:p>
      </dgm:t>
    </dgm:pt>
    <dgm:pt modelId="{DB9AF1ED-42F1-4587-9B45-9E03C387F185}" type="sibTrans" cxnId="{B01E1838-A52A-4DC2-AE7E-600DFD948B76}">
      <dgm:prSet/>
      <dgm:spPr/>
      <dgm:t>
        <a:bodyPr/>
        <a:lstStyle/>
        <a:p>
          <a:endParaRPr lang="zh-TW" altLang="en-US" sz="1800" b="1"/>
        </a:p>
      </dgm:t>
    </dgm:pt>
    <dgm:pt modelId="{DFD943F8-52E6-4C69-BA74-A608D2278D59}">
      <dgm:prSet phldrT="[文字]" custT="1"/>
      <dgm:spPr/>
      <dgm:t>
        <a:bodyPr/>
        <a:lstStyle/>
        <a:p>
          <a:r>
            <a:rPr lang="zh-TW" altLang="en-US" sz="1800" b="1" dirty="0" smtClean="0"/>
            <a:t>資料</a:t>
          </a:r>
          <a:endParaRPr lang="zh-TW" altLang="en-US" sz="1800" b="1" dirty="0"/>
        </a:p>
      </dgm:t>
    </dgm:pt>
    <dgm:pt modelId="{E1C44FD4-D8E3-484E-A88E-39415D3F4459}" type="parTrans" cxnId="{C2B5CF2F-739D-4A01-AD69-3AA9FBB619B0}">
      <dgm:prSet/>
      <dgm:spPr/>
      <dgm:t>
        <a:bodyPr/>
        <a:lstStyle/>
        <a:p>
          <a:endParaRPr lang="zh-TW" altLang="en-US" sz="1800" b="1"/>
        </a:p>
      </dgm:t>
    </dgm:pt>
    <dgm:pt modelId="{7F935867-DA19-44CE-B558-4BBDBBF5FCCB}" type="sibTrans" cxnId="{C2B5CF2F-739D-4A01-AD69-3AA9FBB619B0}">
      <dgm:prSet/>
      <dgm:spPr/>
      <dgm:t>
        <a:bodyPr/>
        <a:lstStyle/>
        <a:p>
          <a:endParaRPr lang="zh-TW" altLang="en-US" sz="1800" b="1"/>
        </a:p>
      </dgm:t>
    </dgm:pt>
    <dgm:pt modelId="{98A535AC-EB86-4226-B426-BFF9410CECE9}" type="pres">
      <dgm:prSet presAssocID="{9B7F622C-991F-4596-A0AE-E0097257D885}" presName="Name0" presStyleCnt="0">
        <dgm:presLayoutVars>
          <dgm:dir/>
          <dgm:animLvl val="lvl"/>
          <dgm:resizeHandles val="exact"/>
        </dgm:presLayoutVars>
      </dgm:prSet>
      <dgm:spPr/>
    </dgm:pt>
    <dgm:pt modelId="{B377CA4F-89FB-4CC2-9932-0C5957396A6B}" type="pres">
      <dgm:prSet presAssocID="{2365F641-0450-4DE8-9794-2CE445A53B4D}" presName="Name8" presStyleCnt="0"/>
      <dgm:spPr/>
    </dgm:pt>
    <dgm:pt modelId="{C7EB2A58-D1A7-4FC6-A1F6-76CEC51CD9B5}" type="pres">
      <dgm:prSet presAssocID="{2365F641-0450-4DE8-9794-2CE445A53B4D}" presName="level" presStyleLbl="node1" presStyleIdx="0" presStyleCnt="5">
        <dgm:presLayoutVars>
          <dgm:chMax val="1"/>
          <dgm:bulletEnabled val="1"/>
        </dgm:presLayoutVars>
      </dgm:prSet>
      <dgm:spPr/>
      <dgm:t>
        <a:bodyPr/>
        <a:lstStyle/>
        <a:p>
          <a:endParaRPr lang="zh-TW" altLang="en-US"/>
        </a:p>
      </dgm:t>
    </dgm:pt>
    <dgm:pt modelId="{1041F8B8-A12F-4EF9-9D6A-D476F6AD4BF0}" type="pres">
      <dgm:prSet presAssocID="{2365F641-0450-4DE8-9794-2CE445A53B4D}" presName="levelTx" presStyleLbl="revTx" presStyleIdx="0" presStyleCnt="0">
        <dgm:presLayoutVars>
          <dgm:chMax val="1"/>
          <dgm:bulletEnabled val="1"/>
        </dgm:presLayoutVars>
      </dgm:prSet>
      <dgm:spPr/>
      <dgm:t>
        <a:bodyPr/>
        <a:lstStyle/>
        <a:p>
          <a:endParaRPr lang="zh-TW" altLang="en-US"/>
        </a:p>
      </dgm:t>
    </dgm:pt>
    <dgm:pt modelId="{FBC4C430-621E-412E-9EED-2F020750C0A7}" type="pres">
      <dgm:prSet presAssocID="{E666FDC5-0A3A-4745-906E-E65A652BCD5E}" presName="Name8" presStyleCnt="0"/>
      <dgm:spPr/>
    </dgm:pt>
    <dgm:pt modelId="{14984F7D-EB2E-4589-9478-9397578749CE}" type="pres">
      <dgm:prSet presAssocID="{E666FDC5-0A3A-4745-906E-E65A652BCD5E}" presName="level" presStyleLbl="node1" presStyleIdx="1" presStyleCnt="5">
        <dgm:presLayoutVars>
          <dgm:chMax val="1"/>
          <dgm:bulletEnabled val="1"/>
        </dgm:presLayoutVars>
      </dgm:prSet>
      <dgm:spPr/>
      <dgm:t>
        <a:bodyPr/>
        <a:lstStyle/>
        <a:p>
          <a:endParaRPr lang="zh-TW" altLang="en-US"/>
        </a:p>
      </dgm:t>
    </dgm:pt>
    <dgm:pt modelId="{DC398CE1-3870-455C-831F-FD486C16E11F}" type="pres">
      <dgm:prSet presAssocID="{E666FDC5-0A3A-4745-906E-E65A652BCD5E}" presName="levelTx" presStyleLbl="revTx" presStyleIdx="0" presStyleCnt="0">
        <dgm:presLayoutVars>
          <dgm:chMax val="1"/>
          <dgm:bulletEnabled val="1"/>
        </dgm:presLayoutVars>
      </dgm:prSet>
      <dgm:spPr/>
      <dgm:t>
        <a:bodyPr/>
        <a:lstStyle/>
        <a:p>
          <a:endParaRPr lang="zh-TW" altLang="en-US"/>
        </a:p>
      </dgm:t>
    </dgm:pt>
    <dgm:pt modelId="{DCE64BCE-7EBB-4091-AD1A-4DA393B0C4A9}" type="pres">
      <dgm:prSet presAssocID="{67D08FB2-936D-49AA-BA44-D710C12F1C94}" presName="Name8" presStyleCnt="0"/>
      <dgm:spPr/>
    </dgm:pt>
    <dgm:pt modelId="{F16A4E5A-7B8E-4775-97E8-E515382ECBB8}" type="pres">
      <dgm:prSet presAssocID="{67D08FB2-936D-49AA-BA44-D710C12F1C94}" presName="level" presStyleLbl="node1" presStyleIdx="2" presStyleCnt="5">
        <dgm:presLayoutVars>
          <dgm:chMax val="1"/>
          <dgm:bulletEnabled val="1"/>
        </dgm:presLayoutVars>
      </dgm:prSet>
      <dgm:spPr/>
      <dgm:t>
        <a:bodyPr/>
        <a:lstStyle/>
        <a:p>
          <a:endParaRPr lang="zh-TW" altLang="en-US"/>
        </a:p>
      </dgm:t>
    </dgm:pt>
    <dgm:pt modelId="{300CC1EB-F917-48E5-9871-4C24454B5B45}" type="pres">
      <dgm:prSet presAssocID="{67D08FB2-936D-49AA-BA44-D710C12F1C94}" presName="levelTx" presStyleLbl="revTx" presStyleIdx="0" presStyleCnt="0">
        <dgm:presLayoutVars>
          <dgm:chMax val="1"/>
          <dgm:bulletEnabled val="1"/>
        </dgm:presLayoutVars>
      </dgm:prSet>
      <dgm:spPr/>
      <dgm:t>
        <a:bodyPr/>
        <a:lstStyle/>
        <a:p>
          <a:endParaRPr lang="zh-TW" altLang="en-US"/>
        </a:p>
      </dgm:t>
    </dgm:pt>
    <dgm:pt modelId="{A2B20CEB-E0A9-4741-ADCE-4039E677AAB1}" type="pres">
      <dgm:prSet presAssocID="{B9834075-3FDD-40A3-BC03-09E9A3A63C3E}" presName="Name8" presStyleCnt="0"/>
      <dgm:spPr/>
    </dgm:pt>
    <dgm:pt modelId="{F9A647F0-8715-40DC-9D2B-28EBF8E3F83E}" type="pres">
      <dgm:prSet presAssocID="{B9834075-3FDD-40A3-BC03-09E9A3A63C3E}" presName="level" presStyleLbl="node1" presStyleIdx="3" presStyleCnt="5">
        <dgm:presLayoutVars>
          <dgm:chMax val="1"/>
          <dgm:bulletEnabled val="1"/>
        </dgm:presLayoutVars>
      </dgm:prSet>
      <dgm:spPr/>
      <dgm:t>
        <a:bodyPr/>
        <a:lstStyle/>
        <a:p>
          <a:endParaRPr lang="zh-TW" altLang="en-US"/>
        </a:p>
      </dgm:t>
    </dgm:pt>
    <dgm:pt modelId="{8B973B02-D6F4-4A6F-A4D9-3940A937A9B9}" type="pres">
      <dgm:prSet presAssocID="{B9834075-3FDD-40A3-BC03-09E9A3A63C3E}" presName="levelTx" presStyleLbl="revTx" presStyleIdx="0" presStyleCnt="0">
        <dgm:presLayoutVars>
          <dgm:chMax val="1"/>
          <dgm:bulletEnabled val="1"/>
        </dgm:presLayoutVars>
      </dgm:prSet>
      <dgm:spPr/>
      <dgm:t>
        <a:bodyPr/>
        <a:lstStyle/>
        <a:p>
          <a:endParaRPr lang="zh-TW" altLang="en-US"/>
        </a:p>
      </dgm:t>
    </dgm:pt>
    <dgm:pt modelId="{9A16B360-C544-42E9-82E0-C6D3BA68FA1F}" type="pres">
      <dgm:prSet presAssocID="{DFD943F8-52E6-4C69-BA74-A608D2278D59}" presName="Name8" presStyleCnt="0"/>
      <dgm:spPr/>
    </dgm:pt>
    <dgm:pt modelId="{26EEF0DB-4969-44F4-9890-EE95D09035D4}" type="pres">
      <dgm:prSet presAssocID="{DFD943F8-52E6-4C69-BA74-A608D2278D59}" presName="level" presStyleLbl="node1" presStyleIdx="4" presStyleCnt="5">
        <dgm:presLayoutVars>
          <dgm:chMax val="1"/>
          <dgm:bulletEnabled val="1"/>
        </dgm:presLayoutVars>
      </dgm:prSet>
      <dgm:spPr/>
      <dgm:t>
        <a:bodyPr/>
        <a:lstStyle/>
        <a:p>
          <a:endParaRPr lang="zh-TW" altLang="en-US"/>
        </a:p>
      </dgm:t>
    </dgm:pt>
    <dgm:pt modelId="{8DB3BDDF-1610-4C73-BDE6-D295B1BA8CAE}" type="pres">
      <dgm:prSet presAssocID="{DFD943F8-52E6-4C69-BA74-A608D2278D59}" presName="levelTx" presStyleLbl="revTx" presStyleIdx="0" presStyleCnt="0">
        <dgm:presLayoutVars>
          <dgm:chMax val="1"/>
          <dgm:bulletEnabled val="1"/>
        </dgm:presLayoutVars>
      </dgm:prSet>
      <dgm:spPr/>
      <dgm:t>
        <a:bodyPr/>
        <a:lstStyle/>
        <a:p>
          <a:endParaRPr lang="zh-TW" altLang="en-US"/>
        </a:p>
      </dgm:t>
    </dgm:pt>
  </dgm:ptLst>
  <dgm:cxnLst>
    <dgm:cxn modelId="{A7BAF7E2-45BA-494E-AD25-6F3E06A16DB8}" type="presOf" srcId="{67D08FB2-936D-49AA-BA44-D710C12F1C94}" destId="{F16A4E5A-7B8E-4775-97E8-E515382ECBB8}" srcOrd="0" destOrd="0" presId="urn:microsoft.com/office/officeart/2005/8/layout/pyramid1"/>
    <dgm:cxn modelId="{213CDAF8-ECB1-0943-AC53-B2A9FB690205}" type="presOf" srcId="{2365F641-0450-4DE8-9794-2CE445A53B4D}" destId="{1041F8B8-A12F-4EF9-9D6A-D476F6AD4BF0}" srcOrd="1" destOrd="0" presId="urn:microsoft.com/office/officeart/2005/8/layout/pyramid1"/>
    <dgm:cxn modelId="{E1678DD3-FE12-7643-B011-E5340D3691CD}" type="presOf" srcId="{E666FDC5-0A3A-4745-906E-E65A652BCD5E}" destId="{DC398CE1-3870-455C-831F-FD486C16E11F}" srcOrd="1" destOrd="0" presId="urn:microsoft.com/office/officeart/2005/8/layout/pyramid1"/>
    <dgm:cxn modelId="{4B9D9AC8-9BC9-4C63-8024-CE4E7D7D0B0A}" srcId="{9B7F622C-991F-4596-A0AE-E0097257D885}" destId="{E666FDC5-0A3A-4745-906E-E65A652BCD5E}" srcOrd="1" destOrd="0" parTransId="{C4AC7978-CC8B-47EC-AD50-0724117A7A6E}" sibTransId="{57FAB5FF-0D08-43DD-ADD8-65F9B4D18259}"/>
    <dgm:cxn modelId="{C2B5CF2F-739D-4A01-AD69-3AA9FBB619B0}" srcId="{9B7F622C-991F-4596-A0AE-E0097257D885}" destId="{DFD943F8-52E6-4C69-BA74-A608D2278D59}" srcOrd="4" destOrd="0" parTransId="{E1C44FD4-D8E3-484E-A88E-39415D3F4459}" sibTransId="{7F935867-DA19-44CE-B558-4BBDBBF5FCCB}"/>
    <dgm:cxn modelId="{B01E1838-A52A-4DC2-AE7E-600DFD948B76}" srcId="{9B7F622C-991F-4596-A0AE-E0097257D885}" destId="{B9834075-3FDD-40A3-BC03-09E9A3A63C3E}" srcOrd="3" destOrd="0" parTransId="{EF3C1145-F856-4BB8-A768-54F57AC94B78}" sibTransId="{DB9AF1ED-42F1-4587-9B45-9E03C387F185}"/>
    <dgm:cxn modelId="{1BDD126E-8DD7-9549-A200-F2A51D14BB18}" type="presOf" srcId="{9B7F622C-991F-4596-A0AE-E0097257D885}" destId="{98A535AC-EB86-4226-B426-BFF9410CECE9}" srcOrd="0" destOrd="0" presId="urn:microsoft.com/office/officeart/2005/8/layout/pyramid1"/>
    <dgm:cxn modelId="{D5E17A1C-F70E-334F-BCDA-3CFE7DCF5D62}" type="presOf" srcId="{2365F641-0450-4DE8-9794-2CE445A53B4D}" destId="{C7EB2A58-D1A7-4FC6-A1F6-76CEC51CD9B5}" srcOrd="0" destOrd="0" presId="urn:microsoft.com/office/officeart/2005/8/layout/pyramid1"/>
    <dgm:cxn modelId="{DD05330E-EAC3-3846-8EB6-DF4A4C6CE79E}" type="presOf" srcId="{B9834075-3FDD-40A3-BC03-09E9A3A63C3E}" destId="{F9A647F0-8715-40DC-9D2B-28EBF8E3F83E}" srcOrd="0" destOrd="0" presId="urn:microsoft.com/office/officeart/2005/8/layout/pyramid1"/>
    <dgm:cxn modelId="{30EF7FAA-D5CD-2742-A110-B6B533D7FF5C}" type="presOf" srcId="{DFD943F8-52E6-4C69-BA74-A608D2278D59}" destId="{8DB3BDDF-1610-4C73-BDE6-D295B1BA8CAE}" srcOrd="1" destOrd="0" presId="urn:microsoft.com/office/officeart/2005/8/layout/pyramid1"/>
    <dgm:cxn modelId="{58ABF4B5-6191-4974-9601-73295DB7CA9B}" srcId="{9B7F622C-991F-4596-A0AE-E0097257D885}" destId="{2365F641-0450-4DE8-9794-2CE445A53B4D}" srcOrd="0" destOrd="0" parTransId="{EA6D1F58-F493-42A7-AA67-3DC9E69BEA9F}" sibTransId="{BAFE4ED7-9351-46F4-A586-64065C5B7051}"/>
    <dgm:cxn modelId="{6897824D-016C-AA4E-A698-0CDFC3FEBD2B}" type="presOf" srcId="{B9834075-3FDD-40A3-BC03-09E9A3A63C3E}" destId="{8B973B02-D6F4-4A6F-A4D9-3940A937A9B9}" srcOrd="1" destOrd="0" presId="urn:microsoft.com/office/officeart/2005/8/layout/pyramid1"/>
    <dgm:cxn modelId="{02948D46-70E4-2E4E-B37D-832F5B102551}" type="presOf" srcId="{DFD943F8-52E6-4C69-BA74-A608D2278D59}" destId="{26EEF0DB-4969-44F4-9890-EE95D09035D4}" srcOrd="0" destOrd="0" presId="urn:microsoft.com/office/officeart/2005/8/layout/pyramid1"/>
    <dgm:cxn modelId="{130E3000-838D-4C9F-AB22-D19C2B50185B}" srcId="{9B7F622C-991F-4596-A0AE-E0097257D885}" destId="{67D08FB2-936D-49AA-BA44-D710C12F1C94}" srcOrd="2" destOrd="0" parTransId="{5414220D-7046-43D9-A2E2-C6CB34DBDD82}" sibTransId="{1E09BE1F-4426-435A-871A-9FE8E81EC307}"/>
    <dgm:cxn modelId="{BCDC4BC5-B4C3-DD48-BB62-52B806531F17}" type="presOf" srcId="{67D08FB2-936D-49AA-BA44-D710C12F1C94}" destId="{300CC1EB-F917-48E5-9871-4C24454B5B45}" srcOrd="1" destOrd="0" presId="urn:microsoft.com/office/officeart/2005/8/layout/pyramid1"/>
    <dgm:cxn modelId="{37A91BC1-7EC6-1745-B781-214662A110C5}" type="presOf" srcId="{E666FDC5-0A3A-4745-906E-E65A652BCD5E}" destId="{14984F7D-EB2E-4589-9478-9397578749CE}" srcOrd="0" destOrd="0" presId="urn:microsoft.com/office/officeart/2005/8/layout/pyramid1"/>
    <dgm:cxn modelId="{570AD79F-E22A-C644-B463-7ED8EF3630F8}" type="presParOf" srcId="{98A535AC-EB86-4226-B426-BFF9410CECE9}" destId="{B377CA4F-89FB-4CC2-9932-0C5957396A6B}" srcOrd="0" destOrd="0" presId="urn:microsoft.com/office/officeart/2005/8/layout/pyramid1"/>
    <dgm:cxn modelId="{5D0F8185-42D4-2A4C-996B-7FA0606E5386}" type="presParOf" srcId="{B377CA4F-89FB-4CC2-9932-0C5957396A6B}" destId="{C7EB2A58-D1A7-4FC6-A1F6-76CEC51CD9B5}" srcOrd="0" destOrd="0" presId="urn:microsoft.com/office/officeart/2005/8/layout/pyramid1"/>
    <dgm:cxn modelId="{AABEC72F-C6E2-A547-B91D-CC43256548A9}" type="presParOf" srcId="{B377CA4F-89FB-4CC2-9932-0C5957396A6B}" destId="{1041F8B8-A12F-4EF9-9D6A-D476F6AD4BF0}" srcOrd="1" destOrd="0" presId="urn:microsoft.com/office/officeart/2005/8/layout/pyramid1"/>
    <dgm:cxn modelId="{A187AFDC-968B-394A-BB7D-85CEF41300DC}" type="presParOf" srcId="{98A535AC-EB86-4226-B426-BFF9410CECE9}" destId="{FBC4C430-621E-412E-9EED-2F020750C0A7}" srcOrd="1" destOrd="0" presId="urn:microsoft.com/office/officeart/2005/8/layout/pyramid1"/>
    <dgm:cxn modelId="{2C06D6CC-8289-DB42-A9F1-BB95BEF21E3E}" type="presParOf" srcId="{FBC4C430-621E-412E-9EED-2F020750C0A7}" destId="{14984F7D-EB2E-4589-9478-9397578749CE}" srcOrd="0" destOrd="0" presId="urn:microsoft.com/office/officeart/2005/8/layout/pyramid1"/>
    <dgm:cxn modelId="{1982E192-1AB7-1940-9FD8-9D40DEC03A8A}" type="presParOf" srcId="{FBC4C430-621E-412E-9EED-2F020750C0A7}" destId="{DC398CE1-3870-455C-831F-FD486C16E11F}" srcOrd="1" destOrd="0" presId="urn:microsoft.com/office/officeart/2005/8/layout/pyramid1"/>
    <dgm:cxn modelId="{DF6D5476-550A-0345-B7E8-4A35C7736A76}" type="presParOf" srcId="{98A535AC-EB86-4226-B426-BFF9410CECE9}" destId="{DCE64BCE-7EBB-4091-AD1A-4DA393B0C4A9}" srcOrd="2" destOrd="0" presId="urn:microsoft.com/office/officeart/2005/8/layout/pyramid1"/>
    <dgm:cxn modelId="{96CCA138-63A4-8B41-94C2-41053B202C87}" type="presParOf" srcId="{DCE64BCE-7EBB-4091-AD1A-4DA393B0C4A9}" destId="{F16A4E5A-7B8E-4775-97E8-E515382ECBB8}" srcOrd="0" destOrd="0" presId="urn:microsoft.com/office/officeart/2005/8/layout/pyramid1"/>
    <dgm:cxn modelId="{0CFD4A79-4BD4-8042-9DA4-9158F8DC22FA}" type="presParOf" srcId="{DCE64BCE-7EBB-4091-AD1A-4DA393B0C4A9}" destId="{300CC1EB-F917-48E5-9871-4C24454B5B45}" srcOrd="1" destOrd="0" presId="urn:microsoft.com/office/officeart/2005/8/layout/pyramid1"/>
    <dgm:cxn modelId="{FF7EA8BA-FF5F-5542-941B-A1F44D487AD9}" type="presParOf" srcId="{98A535AC-EB86-4226-B426-BFF9410CECE9}" destId="{A2B20CEB-E0A9-4741-ADCE-4039E677AAB1}" srcOrd="3" destOrd="0" presId="urn:microsoft.com/office/officeart/2005/8/layout/pyramid1"/>
    <dgm:cxn modelId="{06690703-64F6-9E45-B569-93C62987B00E}" type="presParOf" srcId="{A2B20CEB-E0A9-4741-ADCE-4039E677AAB1}" destId="{F9A647F0-8715-40DC-9D2B-28EBF8E3F83E}" srcOrd="0" destOrd="0" presId="urn:microsoft.com/office/officeart/2005/8/layout/pyramid1"/>
    <dgm:cxn modelId="{5830B9EF-9F85-E140-A219-A582465CC5B9}" type="presParOf" srcId="{A2B20CEB-E0A9-4741-ADCE-4039E677AAB1}" destId="{8B973B02-D6F4-4A6F-A4D9-3940A937A9B9}" srcOrd="1" destOrd="0" presId="urn:microsoft.com/office/officeart/2005/8/layout/pyramid1"/>
    <dgm:cxn modelId="{A1C7DA6D-1A0A-9943-A51C-16A85B6B9959}" type="presParOf" srcId="{98A535AC-EB86-4226-B426-BFF9410CECE9}" destId="{9A16B360-C544-42E9-82E0-C6D3BA68FA1F}" srcOrd="4" destOrd="0" presId="urn:microsoft.com/office/officeart/2005/8/layout/pyramid1"/>
    <dgm:cxn modelId="{81710632-0BD9-A046-8EB3-5875AD449E13}" type="presParOf" srcId="{9A16B360-C544-42E9-82E0-C6D3BA68FA1F}" destId="{26EEF0DB-4969-44F4-9890-EE95D09035D4}" srcOrd="0" destOrd="0" presId="urn:microsoft.com/office/officeart/2005/8/layout/pyramid1"/>
    <dgm:cxn modelId="{27179E7A-0B98-774C-9BCF-2F5D91C990C6}" type="presParOf" srcId="{9A16B360-C544-42E9-82E0-C6D3BA68FA1F}" destId="{8DB3BDDF-1610-4C73-BDE6-D295B1BA8CA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2A58-D1A7-4FC6-A1F6-76CEC51CD9B5}">
      <dsp:nvSpPr>
        <dsp:cNvPr id="0" name=""/>
        <dsp:cNvSpPr/>
      </dsp:nvSpPr>
      <dsp:spPr>
        <a:xfrm>
          <a:off x="1657361" y="0"/>
          <a:ext cx="828680" cy="712786"/>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優化</a:t>
          </a:r>
          <a:endParaRPr lang="zh-TW" altLang="en-US" sz="1800" b="1" kern="1200" dirty="0"/>
        </a:p>
      </dsp:txBody>
      <dsp:txXfrm>
        <a:off x="1657361" y="0"/>
        <a:ext cx="828680" cy="712786"/>
      </dsp:txXfrm>
    </dsp:sp>
    <dsp:sp modelId="{14984F7D-EB2E-4589-9478-9397578749CE}">
      <dsp:nvSpPr>
        <dsp:cNvPr id="0" name=""/>
        <dsp:cNvSpPr/>
      </dsp:nvSpPr>
      <dsp:spPr>
        <a:xfrm>
          <a:off x="1243021" y="712786"/>
          <a:ext cx="1657361" cy="712786"/>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分析</a:t>
          </a:r>
          <a:endParaRPr lang="zh-TW" altLang="en-US" sz="1800" b="1" kern="1200" dirty="0"/>
        </a:p>
      </dsp:txBody>
      <dsp:txXfrm>
        <a:off x="1533059" y="712786"/>
        <a:ext cx="1077285" cy="712786"/>
      </dsp:txXfrm>
    </dsp:sp>
    <dsp:sp modelId="{F16A4E5A-7B8E-4775-97E8-E515382ECBB8}">
      <dsp:nvSpPr>
        <dsp:cNvPr id="0" name=""/>
        <dsp:cNvSpPr/>
      </dsp:nvSpPr>
      <dsp:spPr>
        <a:xfrm>
          <a:off x="828680" y="1425573"/>
          <a:ext cx="2486042" cy="712786"/>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衡量</a:t>
          </a:r>
          <a:endParaRPr lang="zh-TW" altLang="en-US" sz="1800" b="1" kern="1200" dirty="0"/>
        </a:p>
      </dsp:txBody>
      <dsp:txXfrm>
        <a:off x="1263738" y="1425573"/>
        <a:ext cx="1615927" cy="712786"/>
      </dsp:txXfrm>
    </dsp:sp>
    <dsp:sp modelId="{F9A647F0-8715-40DC-9D2B-28EBF8E3F83E}">
      <dsp:nvSpPr>
        <dsp:cNvPr id="0" name=""/>
        <dsp:cNvSpPr/>
      </dsp:nvSpPr>
      <dsp:spPr>
        <a:xfrm>
          <a:off x="414340" y="2138360"/>
          <a:ext cx="3314723" cy="712786"/>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關鍵績效指標</a:t>
          </a:r>
          <a:endParaRPr lang="zh-TW" altLang="en-US" sz="1800" b="1" kern="1200" dirty="0"/>
        </a:p>
      </dsp:txBody>
      <dsp:txXfrm>
        <a:off x="994416" y="2138360"/>
        <a:ext cx="2154570" cy="712786"/>
      </dsp:txXfrm>
    </dsp:sp>
    <dsp:sp modelId="{26EEF0DB-4969-44F4-9890-EE95D09035D4}">
      <dsp:nvSpPr>
        <dsp:cNvPr id="0" name=""/>
        <dsp:cNvSpPr/>
      </dsp:nvSpPr>
      <dsp:spPr>
        <a:xfrm>
          <a:off x="0" y="2851147"/>
          <a:ext cx="4143403" cy="712786"/>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資料</a:t>
          </a:r>
          <a:endParaRPr lang="zh-TW" altLang="en-US" sz="1800" b="1" kern="1200" dirty="0"/>
        </a:p>
      </dsp:txBody>
      <dsp:txXfrm>
        <a:off x="725095" y="2851147"/>
        <a:ext cx="2693212" cy="712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2A58-D1A7-4FC6-A1F6-76CEC51CD9B5}">
      <dsp:nvSpPr>
        <dsp:cNvPr id="0" name=""/>
        <dsp:cNvSpPr/>
      </dsp:nvSpPr>
      <dsp:spPr>
        <a:xfrm>
          <a:off x="1553776" y="0"/>
          <a:ext cx="1035850" cy="890983"/>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分析</a:t>
          </a:r>
          <a:endParaRPr lang="zh-TW" altLang="en-US" sz="1800" b="1" kern="1200" dirty="0"/>
        </a:p>
      </dsp:txBody>
      <dsp:txXfrm>
        <a:off x="1553776" y="0"/>
        <a:ext cx="1035850" cy="890983"/>
      </dsp:txXfrm>
    </dsp:sp>
    <dsp:sp modelId="{F16A4E5A-7B8E-4775-97E8-E515382ECBB8}">
      <dsp:nvSpPr>
        <dsp:cNvPr id="0" name=""/>
        <dsp:cNvSpPr/>
      </dsp:nvSpPr>
      <dsp:spPr>
        <a:xfrm>
          <a:off x="1035851" y="890983"/>
          <a:ext cx="2071701" cy="890983"/>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衡量</a:t>
          </a:r>
          <a:endParaRPr lang="zh-TW" altLang="en-US" sz="1800" b="1" kern="1200" dirty="0"/>
        </a:p>
      </dsp:txBody>
      <dsp:txXfrm>
        <a:off x="1398398" y="890983"/>
        <a:ext cx="1346606" cy="890983"/>
      </dsp:txXfrm>
    </dsp:sp>
    <dsp:sp modelId="{F9A647F0-8715-40DC-9D2B-28EBF8E3F83E}">
      <dsp:nvSpPr>
        <dsp:cNvPr id="0" name=""/>
        <dsp:cNvSpPr/>
      </dsp:nvSpPr>
      <dsp:spPr>
        <a:xfrm>
          <a:off x="517925" y="1781967"/>
          <a:ext cx="3107553" cy="890983"/>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關鍵績效</a:t>
          </a:r>
          <a:endParaRPr lang="en-US" altLang="zh-TW" sz="1800" b="1" kern="1200" dirty="0" smtClean="0"/>
        </a:p>
        <a:p>
          <a:pPr lvl="0" algn="ctr" defTabSz="800100">
            <a:lnSpc>
              <a:spcPct val="90000"/>
            </a:lnSpc>
            <a:spcBef>
              <a:spcPct val="0"/>
            </a:spcBef>
            <a:spcAft>
              <a:spcPct val="35000"/>
            </a:spcAft>
          </a:pPr>
          <a:r>
            <a:rPr lang="zh-TW" altLang="en-US" sz="1800" b="1" kern="1200" dirty="0" smtClean="0"/>
            <a:t>指標</a:t>
          </a:r>
          <a:endParaRPr lang="zh-TW" altLang="en-US" sz="1800" b="1" kern="1200" dirty="0"/>
        </a:p>
      </dsp:txBody>
      <dsp:txXfrm>
        <a:off x="1061747" y="1781967"/>
        <a:ext cx="2019909" cy="890983"/>
      </dsp:txXfrm>
    </dsp:sp>
    <dsp:sp modelId="{26EEF0DB-4969-44F4-9890-EE95D09035D4}">
      <dsp:nvSpPr>
        <dsp:cNvPr id="0" name=""/>
        <dsp:cNvSpPr/>
      </dsp:nvSpPr>
      <dsp:spPr>
        <a:xfrm>
          <a:off x="0" y="2672950"/>
          <a:ext cx="4143403" cy="890983"/>
        </a:xfrm>
        <a:prstGeom prst="trapezoid">
          <a:avLst>
            <a:gd name="adj" fmla="val 581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資料</a:t>
          </a:r>
          <a:endParaRPr lang="zh-TW" altLang="en-US" sz="1800" b="1" kern="1200" dirty="0"/>
        </a:p>
      </dsp:txBody>
      <dsp:txXfrm>
        <a:off x="725095" y="2672950"/>
        <a:ext cx="2693212" cy="890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DDF6F-5594-4806-9087-A5AAE1BD634D}">
      <dsp:nvSpPr>
        <dsp:cNvPr id="0" name=""/>
        <dsp:cNvSpPr/>
      </dsp:nvSpPr>
      <dsp:spPr>
        <a:xfrm>
          <a:off x="1657361" y="0"/>
          <a:ext cx="828680" cy="857256"/>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優化</a:t>
          </a:r>
          <a:endParaRPr lang="zh-TW" altLang="en-US" sz="1800" b="1" kern="1200" dirty="0"/>
        </a:p>
      </dsp:txBody>
      <dsp:txXfrm>
        <a:off x="1657361" y="0"/>
        <a:ext cx="828680" cy="857256"/>
      </dsp:txXfrm>
    </dsp:sp>
    <dsp:sp modelId="{C7EB2A58-D1A7-4FC6-A1F6-76CEC51CD9B5}">
      <dsp:nvSpPr>
        <dsp:cNvPr id="0" name=""/>
        <dsp:cNvSpPr/>
      </dsp:nvSpPr>
      <dsp:spPr>
        <a:xfrm>
          <a:off x="1243021" y="857255"/>
          <a:ext cx="1657361" cy="857256"/>
        </a:xfrm>
        <a:prstGeom prst="trapezoid">
          <a:avLst>
            <a:gd name="adj" fmla="val 4833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分析</a:t>
          </a:r>
          <a:endParaRPr lang="zh-TW" altLang="en-US" sz="1800" b="1" kern="1200" dirty="0"/>
        </a:p>
      </dsp:txBody>
      <dsp:txXfrm>
        <a:off x="1533059" y="857255"/>
        <a:ext cx="1077285" cy="857256"/>
      </dsp:txXfrm>
    </dsp:sp>
    <dsp:sp modelId="{F16A4E5A-7B8E-4775-97E8-E515382ECBB8}">
      <dsp:nvSpPr>
        <dsp:cNvPr id="0" name=""/>
        <dsp:cNvSpPr/>
      </dsp:nvSpPr>
      <dsp:spPr>
        <a:xfrm>
          <a:off x="828680" y="1714511"/>
          <a:ext cx="2486042" cy="857256"/>
        </a:xfrm>
        <a:prstGeom prst="trapezoid">
          <a:avLst>
            <a:gd name="adj" fmla="val 4833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衡量</a:t>
          </a:r>
          <a:endParaRPr lang="zh-TW" altLang="en-US" sz="1800" b="1" kern="1200" dirty="0"/>
        </a:p>
      </dsp:txBody>
      <dsp:txXfrm>
        <a:off x="1263738" y="1714511"/>
        <a:ext cx="1615927" cy="857256"/>
      </dsp:txXfrm>
    </dsp:sp>
    <dsp:sp modelId="{F9A647F0-8715-40DC-9D2B-28EBF8E3F83E}">
      <dsp:nvSpPr>
        <dsp:cNvPr id="0" name=""/>
        <dsp:cNvSpPr/>
      </dsp:nvSpPr>
      <dsp:spPr>
        <a:xfrm>
          <a:off x="414340" y="2571767"/>
          <a:ext cx="3314723" cy="857256"/>
        </a:xfrm>
        <a:prstGeom prst="trapezoid">
          <a:avLst>
            <a:gd name="adj" fmla="val 4833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關鍵績效</a:t>
          </a:r>
          <a:endParaRPr lang="en-US" altLang="zh-TW" sz="1800" b="1" kern="1200" dirty="0" smtClean="0"/>
        </a:p>
        <a:p>
          <a:pPr lvl="0" algn="ctr" defTabSz="800100">
            <a:lnSpc>
              <a:spcPct val="90000"/>
            </a:lnSpc>
            <a:spcBef>
              <a:spcPct val="0"/>
            </a:spcBef>
            <a:spcAft>
              <a:spcPct val="35000"/>
            </a:spcAft>
          </a:pPr>
          <a:r>
            <a:rPr lang="zh-TW" altLang="en-US" sz="1800" b="1" kern="1200" dirty="0" smtClean="0"/>
            <a:t>指標</a:t>
          </a:r>
          <a:endParaRPr lang="zh-TW" altLang="en-US" sz="1800" b="1" kern="1200" dirty="0"/>
        </a:p>
      </dsp:txBody>
      <dsp:txXfrm>
        <a:off x="994416" y="2571767"/>
        <a:ext cx="2154570" cy="857256"/>
      </dsp:txXfrm>
    </dsp:sp>
    <dsp:sp modelId="{26EEF0DB-4969-44F4-9890-EE95D09035D4}">
      <dsp:nvSpPr>
        <dsp:cNvPr id="0" name=""/>
        <dsp:cNvSpPr/>
      </dsp:nvSpPr>
      <dsp:spPr>
        <a:xfrm>
          <a:off x="0" y="3429024"/>
          <a:ext cx="4143404" cy="857256"/>
        </a:xfrm>
        <a:prstGeom prst="trapezoid">
          <a:avLst>
            <a:gd name="adj" fmla="val 4833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資料</a:t>
          </a:r>
          <a:endParaRPr lang="zh-TW" altLang="en-US" sz="1800" b="1" kern="1200" dirty="0"/>
        </a:p>
      </dsp:txBody>
      <dsp:txXfrm>
        <a:off x="725095" y="3429024"/>
        <a:ext cx="2693212" cy="857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2A58-D1A7-4FC6-A1F6-76CEC51CD9B5}">
      <dsp:nvSpPr>
        <dsp:cNvPr id="0" name=""/>
        <dsp:cNvSpPr/>
      </dsp:nvSpPr>
      <dsp:spPr>
        <a:xfrm>
          <a:off x="1657361" y="0"/>
          <a:ext cx="828680" cy="771530"/>
        </a:xfrm>
        <a:prstGeom prst="trapezoid">
          <a:avLst>
            <a:gd name="adj" fmla="val 5370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優化</a:t>
          </a:r>
          <a:endParaRPr lang="zh-TW" altLang="en-US" sz="1800" b="1" kern="1200" dirty="0"/>
        </a:p>
      </dsp:txBody>
      <dsp:txXfrm>
        <a:off x="1657361" y="0"/>
        <a:ext cx="828680" cy="771530"/>
      </dsp:txXfrm>
    </dsp:sp>
    <dsp:sp modelId="{14984F7D-EB2E-4589-9478-9397578749CE}">
      <dsp:nvSpPr>
        <dsp:cNvPr id="0" name=""/>
        <dsp:cNvSpPr/>
      </dsp:nvSpPr>
      <dsp:spPr>
        <a:xfrm>
          <a:off x="1243021" y="771530"/>
          <a:ext cx="1657361" cy="771530"/>
        </a:xfrm>
        <a:prstGeom prst="trapezoid">
          <a:avLst>
            <a:gd name="adj" fmla="val 5370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分析</a:t>
          </a:r>
          <a:endParaRPr lang="zh-TW" altLang="en-US" sz="1800" b="1" kern="1200" dirty="0"/>
        </a:p>
      </dsp:txBody>
      <dsp:txXfrm>
        <a:off x="1533059" y="771530"/>
        <a:ext cx="1077285" cy="771530"/>
      </dsp:txXfrm>
    </dsp:sp>
    <dsp:sp modelId="{F16A4E5A-7B8E-4775-97E8-E515382ECBB8}">
      <dsp:nvSpPr>
        <dsp:cNvPr id="0" name=""/>
        <dsp:cNvSpPr/>
      </dsp:nvSpPr>
      <dsp:spPr>
        <a:xfrm>
          <a:off x="828680" y="1543060"/>
          <a:ext cx="2486042" cy="771530"/>
        </a:xfrm>
        <a:prstGeom prst="trapezoid">
          <a:avLst>
            <a:gd name="adj" fmla="val 5370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衡量</a:t>
          </a:r>
          <a:endParaRPr lang="zh-TW" altLang="en-US" sz="1800" b="1" kern="1200" dirty="0"/>
        </a:p>
      </dsp:txBody>
      <dsp:txXfrm>
        <a:off x="1263738" y="1543060"/>
        <a:ext cx="1615927" cy="771530"/>
      </dsp:txXfrm>
    </dsp:sp>
    <dsp:sp modelId="{F9A647F0-8715-40DC-9D2B-28EBF8E3F83E}">
      <dsp:nvSpPr>
        <dsp:cNvPr id="0" name=""/>
        <dsp:cNvSpPr/>
      </dsp:nvSpPr>
      <dsp:spPr>
        <a:xfrm>
          <a:off x="414340" y="2314591"/>
          <a:ext cx="3314723" cy="771530"/>
        </a:xfrm>
        <a:prstGeom prst="trapezoid">
          <a:avLst>
            <a:gd name="adj" fmla="val 5370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關鍵績效指標</a:t>
          </a:r>
          <a:endParaRPr lang="zh-TW" altLang="en-US" sz="1800" b="1" kern="1200" dirty="0"/>
        </a:p>
      </dsp:txBody>
      <dsp:txXfrm>
        <a:off x="994416" y="2314591"/>
        <a:ext cx="2154570" cy="771530"/>
      </dsp:txXfrm>
    </dsp:sp>
    <dsp:sp modelId="{26EEF0DB-4969-44F4-9890-EE95D09035D4}">
      <dsp:nvSpPr>
        <dsp:cNvPr id="0" name=""/>
        <dsp:cNvSpPr/>
      </dsp:nvSpPr>
      <dsp:spPr>
        <a:xfrm>
          <a:off x="0" y="3086121"/>
          <a:ext cx="4143404" cy="771530"/>
        </a:xfrm>
        <a:prstGeom prst="trapezoid">
          <a:avLst>
            <a:gd name="adj" fmla="val 5370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資料</a:t>
          </a:r>
          <a:endParaRPr lang="zh-TW" altLang="en-US" sz="1800" b="1" kern="1200" dirty="0"/>
        </a:p>
      </dsp:txBody>
      <dsp:txXfrm>
        <a:off x="725095" y="3086121"/>
        <a:ext cx="2693212" cy="7715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kumimoji="1" lang="zh-TW" alt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6F04B29-F42D-C346-8E61-48D07989AF32}" type="slidenum">
              <a:rPr kumimoji="1" lang="zh-TW" altLang="en-US" smtClean="0"/>
              <a:t>‹#›</a:t>
            </a:fld>
            <a:endParaRPr kumimoji="1" lang="zh-TW" alt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11"/>
          </p:nvPr>
        </p:nvSpPr>
        <p:spPr>
          <a:xfrm>
            <a:off x="2933699" y="6296615"/>
            <a:ext cx="5959577" cy="365125"/>
          </a:xfrm>
        </p:spPr>
        <p:txBody>
          <a:bodyPr/>
          <a:lstStyle/>
          <a:p>
            <a:endParaRPr kumimoji="1" lang="zh-TW" alt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6F04B29-F42D-C346-8E61-48D07989AF32}" type="slidenum">
              <a:rPr kumimoji="1" lang="zh-TW" altLang="en-US" smtClean="0"/>
              <a:t>‹#›</a:t>
            </a:fld>
            <a:endParaRPr kumimoji="1" lang="zh-TW" alt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kumimoji="1" lang="zh-TW" alt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6F04B29-F42D-C346-8E61-48D07989AF32}" type="slidenum">
              <a:rPr kumimoji="1" lang="zh-TW" altLang="en-US" smtClean="0"/>
              <a:t>‹#›</a:t>
            </a:fld>
            <a:endParaRPr kumimoji="1" lang="zh-TW" alt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933699" y="3316639"/>
            <a:ext cx="4160520"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543751" y="3316639"/>
            <a:ext cx="4160520"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332A976-B136-A949-AAAD-991BEB9133FF}" type="datetimeFigureOut">
              <a:rPr kumimoji="1" lang="zh-TW" altLang="en-US" smtClean="0"/>
              <a:t>2017/2/21</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6F04B29-F42D-C346-8E61-48D07989AF32}" type="slidenum">
              <a:rPr kumimoji="1" lang="zh-TW" altLang="en-US" smtClean="0"/>
              <a:t>‹#›</a:t>
            </a:fld>
            <a:endParaRPr kumimoji="1" lang="zh-TW" alt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332A976-B136-A949-AAAD-991BEB9133FF}" type="datetimeFigureOut">
              <a:rPr kumimoji="1" lang="zh-TW" altLang="en-US" smtClean="0"/>
              <a:t>2017/2/21</a:t>
            </a:fld>
            <a:endParaRPr kumimoji="1" lang="zh-TW" alt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kumimoji="1" lang="zh-TW" alt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6F04B29-F42D-C346-8E61-48D07989AF32}" type="slidenum">
              <a:rPr kumimoji="1" lang="zh-TW" altLang="en-US" smtClean="0"/>
              <a:t>‹#›</a:t>
            </a:fld>
            <a:endParaRPr kumimoji="1" lang="zh-TW" alt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332A976-B136-A949-AAAD-991BEB9133FF}" type="datetimeFigureOut">
              <a:rPr kumimoji="1" lang="zh-TW" altLang="en-US" smtClean="0"/>
              <a:t>2017/2/21</a:t>
            </a:fld>
            <a:endParaRPr kumimoji="1" lang="zh-TW" alt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kumimoji="1" lang="zh-TW" alt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6F04B29-F42D-C346-8E61-48D07989AF32}" type="slidenum">
              <a:rPr kumimoji="1" lang="zh-TW" altLang="en-US" smtClean="0"/>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332A976-B136-A949-AAAD-991BEB9133FF}" type="datetimeFigureOut">
              <a:rPr kumimoji="1" lang="zh-TW" altLang="en-US" smtClean="0"/>
              <a:t>2017/2/21</a:t>
            </a:fld>
            <a:endParaRPr kumimoji="1" lang="zh-TW" alt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kumimoji="1" lang="zh-TW" alt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6F04B29-F42D-C346-8E61-48D07989AF32}" type="slidenum">
              <a:rPr kumimoji="1" lang="zh-TW" altLang="en-US" smtClean="0"/>
              <a:t>‹#›</a:t>
            </a:fld>
            <a:endParaRPr kumimoji="1" lang="zh-TW" alt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310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uzJB9Bc9U" TargetMode="External"/><Relationship Id="rId4" Type="http://schemas.openxmlformats.org/officeDocument/2006/relationships/hyperlink" Target="http://www.brain.com.tw/news/articlecontent?ID=43369#OhGaTcs4" TargetMode="External"/><Relationship Id="rId5" Type="http://schemas.openxmlformats.org/officeDocument/2006/relationships/image" Target="../media/image1.tiff"/><Relationship Id="rId6"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hyperlink" Target="https://www.youtube.com/watch?v=5E5LQwpOy1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83787" y="965869"/>
            <a:ext cx="4524130" cy="3349641"/>
          </a:xfrm>
        </p:spPr>
        <p:txBody>
          <a:bodyPr>
            <a:normAutofit fontScale="90000"/>
          </a:bodyPr>
          <a:lstStyle/>
          <a:p>
            <a:pPr fontAlgn="base">
              <a:spcBef>
                <a:spcPct val="50000"/>
              </a:spcBef>
            </a:pPr>
            <a:r>
              <a:rPr lang="zh-TW" altLang="en-US" sz="4000" b="1" dirty="0">
                <a:solidFill>
                  <a:srgbClr val="FF3300"/>
                </a:solidFill>
              </a:rPr>
              <a:t>數位行銷</a:t>
            </a:r>
            <a:r>
              <a:rPr lang="zh-TW" altLang="en-US" sz="4000" b="1" dirty="0" smtClean="0">
                <a:solidFill>
                  <a:srgbClr val="FF3300"/>
                </a:solidFill>
              </a:rPr>
              <a:t>企劃</a:t>
            </a:r>
            <a:r>
              <a:rPr lang="en-US" altLang="zh-TW" sz="4000" b="1" dirty="0" smtClean="0">
                <a:solidFill>
                  <a:srgbClr val="FF3300"/>
                </a:solidFill>
              </a:rPr>
              <a:t/>
            </a:r>
            <a:br>
              <a:rPr lang="en-US" altLang="zh-TW" sz="4000" b="1" dirty="0" smtClean="0">
                <a:solidFill>
                  <a:srgbClr val="FF3300"/>
                </a:solidFill>
              </a:rPr>
            </a:br>
            <a:r>
              <a:rPr lang="en-US" altLang="zh-TW" sz="3100" dirty="0">
                <a:solidFill>
                  <a:schemeClr val="bg1"/>
                </a:solidFill>
              </a:rPr>
              <a:t>1.</a:t>
            </a:r>
            <a:r>
              <a:rPr lang="zh-TW" altLang="en-US" sz="3100" dirty="0">
                <a:solidFill>
                  <a:schemeClr val="bg1"/>
                </a:solidFill>
              </a:rPr>
              <a:t>定義參與者寫真與目標</a:t>
            </a:r>
            <a:br>
              <a:rPr lang="zh-TW" altLang="en-US" sz="3100" dirty="0">
                <a:solidFill>
                  <a:schemeClr val="bg1"/>
                </a:solidFill>
              </a:rPr>
            </a:br>
            <a:r>
              <a:rPr lang="en-US" altLang="zh-TW" sz="3100" dirty="0">
                <a:solidFill>
                  <a:schemeClr val="bg1"/>
                </a:solidFill>
              </a:rPr>
              <a:t>2.</a:t>
            </a:r>
            <a:r>
              <a:rPr lang="zh-TW" altLang="en-US" sz="3100" dirty="0">
                <a:solidFill>
                  <a:schemeClr val="bg1"/>
                </a:solidFill>
              </a:rPr>
              <a:t>建構數位平台</a:t>
            </a:r>
            <a:br>
              <a:rPr lang="zh-TW" altLang="en-US" sz="3100" dirty="0">
                <a:solidFill>
                  <a:schemeClr val="bg1"/>
                </a:solidFill>
              </a:rPr>
            </a:br>
            <a:r>
              <a:rPr lang="en-US" altLang="zh-TW" sz="3100" dirty="0">
                <a:solidFill>
                  <a:schemeClr val="bg1"/>
                </a:solidFill>
              </a:rPr>
              <a:t>3</a:t>
            </a:r>
            <a:r>
              <a:rPr lang="en-US" altLang="zh-TW" sz="3100" dirty="0" smtClean="0">
                <a:solidFill>
                  <a:schemeClr val="bg1"/>
                </a:solidFill>
              </a:rPr>
              <a:t>.</a:t>
            </a:r>
            <a:r>
              <a:rPr lang="zh-TW" altLang="en-US" sz="3100" dirty="0" smtClean="0">
                <a:solidFill>
                  <a:schemeClr val="bg1"/>
                </a:solidFill>
              </a:rPr>
              <a:t>擬定</a:t>
            </a:r>
            <a:r>
              <a:rPr lang="zh-TW" altLang="en-US" sz="3100" dirty="0">
                <a:solidFill>
                  <a:schemeClr val="bg1"/>
                </a:solidFill>
              </a:rPr>
              <a:t>傳播管道組合計畫及發揮創意</a:t>
            </a:r>
            <a:br>
              <a:rPr lang="zh-TW" altLang="en-US" sz="3100" dirty="0">
                <a:solidFill>
                  <a:schemeClr val="bg1"/>
                </a:solidFill>
              </a:rPr>
            </a:br>
            <a:r>
              <a:rPr lang="en-US" altLang="zh-TW" sz="3100" dirty="0">
                <a:solidFill>
                  <a:schemeClr val="bg1"/>
                </a:solidFill>
              </a:rPr>
              <a:t>4.</a:t>
            </a:r>
            <a:r>
              <a:rPr lang="zh-TW" altLang="en-US" sz="3100" dirty="0">
                <a:solidFill>
                  <a:schemeClr val="bg1"/>
                </a:solidFill>
              </a:rPr>
              <a:t>打造知名度與影響力</a:t>
            </a:r>
            <a:br>
              <a:rPr lang="zh-TW" altLang="en-US" sz="3100" dirty="0">
                <a:solidFill>
                  <a:schemeClr val="bg1"/>
                </a:solidFill>
              </a:rPr>
            </a:br>
            <a:r>
              <a:rPr lang="en-US" altLang="zh-TW" sz="3100" dirty="0">
                <a:solidFill>
                  <a:schemeClr val="bg1"/>
                </a:solidFill>
              </a:rPr>
              <a:t>5</a:t>
            </a:r>
            <a:r>
              <a:rPr lang="en-US" altLang="zh-TW" sz="3100" dirty="0" smtClean="0">
                <a:solidFill>
                  <a:schemeClr val="bg1"/>
                </a:solidFill>
              </a:rPr>
              <a:t>.</a:t>
            </a:r>
            <a:r>
              <a:rPr lang="zh-TW" altLang="en-US" sz="3100" dirty="0" smtClean="0">
                <a:solidFill>
                  <a:schemeClr val="bg1"/>
                </a:solidFill>
              </a:rPr>
              <a:t>資料</a:t>
            </a:r>
            <a:r>
              <a:rPr lang="zh-TW" altLang="en-US" sz="3100" dirty="0">
                <a:solidFill>
                  <a:schemeClr val="bg1"/>
                </a:solidFill>
              </a:rPr>
              <a:t>的規劃、分析及</a:t>
            </a:r>
            <a:r>
              <a:rPr lang="zh-TW" altLang="en-US" sz="3100" dirty="0" smtClean="0">
                <a:solidFill>
                  <a:schemeClr val="bg1"/>
                </a:solidFill>
              </a:rPr>
              <a:t>優化</a:t>
            </a:r>
            <a:endParaRPr kumimoji="1" lang="zh-TW" altLang="en-US" sz="3100" dirty="0">
              <a:solidFill>
                <a:schemeClr val="bg1"/>
              </a:solidFill>
            </a:endParaRPr>
          </a:p>
        </p:txBody>
      </p:sp>
    </p:spTree>
    <p:extLst>
      <p:ext uri="{BB962C8B-B14F-4D97-AF65-F5344CB8AC3E}">
        <p14:creationId xmlns:p14="http://schemas.microsoft.com/office/powerpoint/2010/main" val="106928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40" name="Group 104"/>
          <p:cNvGraphicFramePr>
            <a:graphicFrameLocks noGrp="1"/>
          </p:cNvGraphicFramePr>
          <p:nvPr/>
        </p:nvGraphicFramePr>
        <p:xfrm>
          <a:off x="1809750" y="785814"/>
          <a:ext cx="8407400" cy="5096193"/>
        </p:xfrm>
        <a:graphic>
          <a:graphicData uri="http://schemas.openxmlformats.org/drawingml/2006/table">
            <a:tbl>
              <a:tblPr/>
              <a:tblGrid>
                <a:gridCol w="1430338"/>
                <a:gridCol w="1855787"/>
                <a:gridCol w="5121275"/>
              </a:tblGrid>
              <a:tr h="5762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領域</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重點</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重點或洞悉</a:t>
                      </a: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144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數位檔案</a:t>
                      </a: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a:ln>
                            <a:noFill/>
                          </a:ln>
                          <a:solidFill>
                            <a:schemeClr val="tx1"/>
                          </a:solidFill>
                          <a:effectLst/>
                          <a:latin typeface="華康儷金黑 Std W8" charset="0"/>
                          <a:ea typeface="華康儷金黑 Std W8" charset="0"/>
                        </a:rPr>
                        <a:t>內容消費者偏好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老鷹公司參與者喜愛體育節目，而且比一般成年消費者參加更多時況體育活動。在網路上，他們偏好重點的體育網站，但也喜歡</a:t>
                      </a:r>
                      <a:r>
                        <a:rPr kumimoji="1" lang="en-US" altLang="zh-TW" sz="2000" b="0" i="0" u="none" strike="noStrike" cap="none" normalizeH="0" baseline="0">
                          <a:ln>
                            <a:noFill/>
                          </a:ln>
                          <a:solidFill>
                            <a:schemeClr val="tx1"/>
                          </a:solidFill>
                          <a:effectLst/>
                          <a:latin typeface="華康儷金黑 Std W8" charset="0"/>
                          <a:ea typeface="華康儷金黑 Std W8" charset="0"/>
                        </a:rPr>
                        <a:t>EA</a:t>
                      </a:r>
                      <a:r>
                        <a:rPr kumimoji="1" lang="zh-TW" altLang="en-US" sz="2000" b="0" i="0" u="none" strike="noStrike" cap="none" normalizeH="0" baseline="0">
                          <a:ln>
                            <a:noFill/>
                          </a:ln>
                          <a:solidFill>
                            <a:schemeClr val="tx1"/>
                          </a:solidFill>
                          <a:effectLst/>
                          <a:latin typeface="華康儷金黑 Std W8" charset="0"/>
                          <a:ea typeface="華康儷金黑 Std W8" charset="0"/>
                        </a:rPr>
                        <a:t>的體育遊戲。另外有超過半數的人表示曾觀看一般的體育部落格，</a:t>
                      </a:r>
                      <a:r>
                        <a:rPr kumimoji="1" lang="en-US" altLang="zh-TW" sz="2000" b="0" i="0" u="none" strike="noStrike" cap="none" normalizeH="0" baseline="0">
                          <a:ln>
                            <a:noFill/>
                          </a:ln>
                          <a:solidFill>
                            <a:schemeClr val="tx1"/>
                          </a:solidFill>
                          <a:effectLst/>
                          <a:latin typeface="華康儷金黑 Std W8" charset="0"/>
                          <a:ea typeface="華康儷金黑 Std W8" charset="0"/>
                        </a:rPr>
                        <a:t>20%</a:t>
                      </a:r>
                      <a:r>
                        <a:rPr kumimoji="1" lang="zh-TW" altLang="en-US" sz="2000" b="0" i="0" u="none" strike="noStrike" cap="none" normalizeH="0" baseline="0">
                          <a:ln>
                            <a:noFill/>
                          </a:ln>
                          <a:solidFill>
                            <a:schemeClr val="tx1"/>
                          </a:solidFill>
                          <a:effectLst/>
                          <a:latin typeface="華康儷金黑 Std W8" charset="0"/>
                          <a:ea typeface="華康儷金黑 Std W8" charset="0"/>
                        </a:rPr>
                        <a:t>定期造訪競廠商的網站尋找資料。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8905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數位檔案</a:t>
                      </a: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a:ln>
                            <a:noFill/>
                          </a:ln>
                          <a:solidFill>
                            <a:schemeClr val="tx1"/>
                          </a:solidFill>
                          <a:effectLst/>
                          <a:latin typeface="華康儷金黑 Std W8" charset="0"/>
                          <a:ea typeface="華康儷金黑 Std W8" charset="0"/>
                        </a:rPr>
                        <a:t>消費者自創內容檔案</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a:ln>
                            <a:noFill/>
                          </a:ln>
                          <a:solidFill>
                            <a:schemeClr val="tx1"/>
                          </a:solidFill>
                          <a:effectLst/>
                          <a:latin typeface="華康儷金黑 Std W8" charset="0"/>
                          <a:ea typeface="華康儷金黑 Std W8" charset="0"/>
                        </a:rPr>
                        <a:t>56%</a:t>
                      </a:r>
                      <a:r>
                        <a:rPr kumimoji="1" lang="zh-TW" altLang="en-US" sz="2000" b="0" i="0" u="none" strike="noStrike" cap="none" normalizeH="0" baseline="0">
                          <a:ln>
                            <a:noFill/>
                          </a:ln>
                          <a:solidFill>
                            <a:schemeClr val="tx1"/>
                          </a:solidFill>
                          <a:effectLst/>
                          <a:latin typeface="華康儷金黑 Std W8" charset="0"/>
                          <a:ea typeface="華康儷金黑 Std W8" charset="0"/>
                        </a:rPr>
                        <a:t>餐與夢幻運動聯盟的網路遊戲，此外，</a:t>
                      </a:r>
                      <a:r>
                        <a:rPr kumimoji="1" lang="en-US" altLang="zh-TW" sz="2000" b="0" i="0" u="none" strike="noStrike" cap="none" normalizeH="0" baseline="0">
                          <a:ln>
                            <a:noFill/>
                          </a:ln>
                          <a:solidFill>
                            <a:schemeClr val="tx1"/>
                          </a:solidFill>
                          <a:effectLst/>
                          <a:latin typeface="華康儷金黑 Std W8" charset="0"/>
                          <a:ea typeface="華康儷金黑 Std W8" charset="0"/>
                        </a:rPr>
                        <a:t>30%</a:t>
                      </a:r>
                      <a:r>
                        <a:rPr kumimoji="1" lang="zh-TW" altLang="en-US" sz="2000" b="0" i="0" u="none" strike="noStrike" cap="none" normalizeH="0" baseline="0">
                          <a:ln>
                            <a:noFill/>
                          </a:ln>
                          <a:solidFill>
                            <a:schemeClr val="tx1"/>
                          </a:solidFill>
                          <a:effectLst/>
                          <a:latin typeface="華康儷金黑 Std W8" charset="0"/>
                          <a:ea typeface="華康儷金黑 Std W8" charset="0"/>
                        </a:rPr>
                        <a:t>在第二人生有創造體育相關的人物，</a:t>
                      </a:r>
                      <a:r>
                        <a:rPr kumimoji="1" lang="en-US" altLang="zh-TW" sz="2000" b="0" i="0" u="none" strike="noStrike" cap="none" normalizeH="0" baseline="0">
                          <a:ln>
                            <a:noFill/>
                          </a:ln>
                          <a:solidFill>
                            <a:schemeClr val="tx1"/>
                          </a:solidFill>
                          <a:effectLst/>
                          <a:latin typeface="華康儷金黑 Std W8" charset="0"/>
                          <a:ea typeface="華康儷金黑 Std W8" charset="0"/>
                        </a:rPr>
                        <a:t>35%</a:t>
                      </a:r>
                      <a:r>
                        <a:rPr kumimoji="1" lang="zh-TW" altLang="en-US" sz="2000" b="0" i="0" u="none" strike="noStrike" cap="none" normalizeH="0" baseline="0">
                          <a:ln>
                            <a:noFill/>
                          </a:ln>
                          <a:solidFill>
                            <a:schemeClr val="tx1"/>
                          </a:solidFill>
                          <a:effectLst/>
                          <a:latin typeface="華康儷金黑 Std W8" charset="0"/>
                          <a:ea typeface="華康儷金黑 Std W8" charset="0"/>
                        </a:rPr>
                        <a:t>老鷹公司的參與者擁有部落格。</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個別檔案</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a:ln>
                            <a:noFill/>
                          </a:ln>
                          <a:solidFill>
                            <a:schemeClr val="tx1"/>
                          </a:solidFill>
                          <a:effectLst/>
                          <a:latin typeface="華康儷金黑 Std W8" charset="0"/>
                          <a:ea typeface="華康儷金黑 Std W8" charset="0"/>
                        </a:rPr>
                        <a:t>現今的高價值消費者</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在</a:t>
                      </a:r>
                      <a:r>
                        <a:rPr kumimoji="1" lang="en-US" altLang="zh-TW" sz="2000" b="0" i="0" u="none" strike="noStrike" cap="none" normalizeH="0" baseline="0">
                          <a:ln>
                            <a:noFill/>
                          </a:ln>
                          <a:solidFill>
                            <a:schemeClr val="tx1"/>
                          </a:solidFill>
                          <a:effectLst/>
                          <a:latin typeface="華康儷金黑 Std W8" charset="0"/>
                          <a:ea typeface="華康儷金黑 Std W8" charset="0"/>
                        </a:rPr>
                        <a:t>105</a:t>
                      </a:r>
                      <a:r>
                        <a:rPr kumimoji="1" lang="zh-TW" altLang="en-US" sz="2000" b="0" i="0" u="none" strike="noStrike" cap="none" normalizeH="0" baseline="0">
                          <a:ln>
                            <a:noFill/>
                          </a:ln>
                          <a:solidFill>
                            <a:schemeClr val="tx1"/>
                          </a:solidFill>
                          <a:effectLst/>
                          <a:latin typeface="華康儷金黑 Std W8" charset="0"/>
                          <a:ea typeface="華康儷金黑 Std W8" charset="0"/>
                        </a:rPr>
                        <a:t>萬客戶資料庫中，有</a:t>
                      </a:r>
                      <a:r>
                        <a:rPr kumimoji="1" lang="en-US" altLang="zh-TW" sz="2000" b="0" i="0" u="none" strike="noStrike" cap="none" normalizeH="0" baseline="0">
                          <a:ln>
                            <a:noFill/>
                          </a:ln>
                          <a:solidFill>
                            <a:schemeClr val="tx1"/>
                          </a:solidFill>
                          <a:effectLst/>
                          <a:latin typeface="華康儷金黑 Std W8" charset="0"/>
                          <a:ea typeface="華康儷金黑 Std W8" charset="0"/>
                        </a:rPr>
                        <a:t>30</a:t>
                      </a:r>
                      <a:r>
                        <a:rPr kumimoji="1" lang="zh-TW" altLang="en-US" sz="2000" b="0" i="0" u="none" strike="noStrike" cap="none" normalizeH="0" baseline="0">
                          <a:ln>
                            <a:noFill/>
                          </a:ln>
                          <a:solidFill>
                            <a:schemeClr val="tx1"/>
                          </a:solidFill>
                          <a:effectLst/>
                          <a:latin typeface="華康儷金黑 Std W8" charset="0"/>
                          <a:ea typeface="華康儷金黑 Std W8" charset="0"/>
                        </a:rPr>
                        <a:t>萬客戶在過去六個月內有購買老鷹公司的產品，老鷹公司有找出貢獻</a:t>
                      </a:r>
                      <a:r>
                        <a:rPr kumimoji="1" lang="en-US" altLang="zh-TW" sz="2000" b="0" i="0" u="none" strike="noStrike" cap="none" normalizeH="0" baseline="0">
                          <a:ln>
                            <a:noFill/>
                          </a:ln>
                          <a:solidFill>
                            <a:schemeClr val="tx1"/>
                          </a:solidFill>
                          <a:effectLst/>
                          <a:latin typeface="華康儷金黑 Std W8" charset="0"/>
                          <a:ea typeface="華康儷金黑 Std W8" charset="0"/>
                        </a:rPr>
                        <a:t>76%</a:t>
                      </a:r>
                      <a:r>
                        <a:rPr kumimoji="1" lang="zh-TW" altLang="en-US" sz="2000" b="0" i="0" u="none" strike="noStrike" cap="none" normalizeH="0" baseline="0">
                          <a:ln>
                            <a:noFill/>
                          </a:ln>
                          <a:solidFill>
                            <a:schemeClr val="tx1"/>
                          </a:solidFill>
                          <a:effectLst/>
                          <a:latin typeface="華康儷金黑 Std W8" charset="0"/>
                          <a:ea typeface="華康儷金黑 Std W8" charset="0"/>
                        </a:rPr>
                        <a:t>銷售的</a:t>
                      </a:r>
                      <a:r>
                        <a:rPr kumimoji="1" lang="en-US" altLang="zh-TW" sz="2000" b="0" i="0" u="none" strike="noStrike" cap="none" normalizeH="0" baseline="0">
                          <a:ln>
                            <a:noFill/>
                          </a:ln>
                          <a:solidFill>
                            <a:schemeClr val="tx1"/>
                          </a:solidFill>
                          <a:effectLst/>
                          <a:latin typeface="華康儷金黑 Std W8" charset="0"/>
                          <a:ea typeface="華康儷金黑 Std W8" charset="0"/>
                        </a:rPr>
                        <a:t>10</a:t>
                      </a:r>
                      <a:r>
                        <a:rPr kumimoji="1" lang="zh-TW" altLang="en-US" sz="2000" b="0" i="0" u="none" strike="noStrike" cap="none" normalizeH="0" baseline="0">
                          <a:ln>
                            <a:noFill/>
                          </a:ln>
                          <a:solidFill>
                            <a:schemeClr val="tx1"/>
                          </a:solidFill>
                          <a:effectLst/>
                          <a:latin typeface="華康儷金黑 Std W8" charset="0"/>
                          <a:ea typeface="華康儷金黑 Std W8" charset="0"/>
                        </a:rPr>
                        <a:t>萬用戶，整理出電子郵件名單可發布數位訊息。</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145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74825" y="549275"/>
            <a:ext cx="2808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制定目標</a:t>
            </a:r>
          </a:p>
        </p:txBody>
      </p:sp>
      <p:sp>
        <p:nvSpPr>
          <p:cNvPr id="11267" name="Text Box 7"/>
          <p:cNvSpPr txBox="1">
            <a:spLocks noChangeArrowheads="1"/>
          </p:cNvSpPr>
          <p:nvPr/>
        </p:nvSpPr>
        <p:spPr bwMode="auto">
          <a:xfrm>
            <a:off x="1666876" y="1584325"/>
            <a:ext cx="450056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marL="571500" indent="-571500" eaLnBrk="1" fontAlgn="base" hangingPunct="1">
              <a:spcBef>
                <a:spcPct val="50000"/>
              </a:spcBef>
              <a:buFont typeface="Arial" charset="0"/>
              <a:buChar char="•"/>
            </a:pPr>
            <a:r>
              <a:rPr lang="zh-TW" altLang="en-US" sz="3600" dirty="0"/>
              <a:t>客戶</a:t>
            </a:r>
          </a:p>
          <a:p>
            <a:pPr marL="571500" indent="-571500" eaLnBrk="1" fontAlgn="base" hangingPunct="1">
              <a:spcBef>
                <a:spcPct val="50000"/>
              </a:spcBef>
              <a:buFont typeface="Arial" charset="0"/>
              <a:buChar char="•"/>
            </a:pPr>
            <a:r>
              <a:rPr lang="zh-TW" altLang="en-US" sz="3600" dirty="0"/>
              <a:t>品牌的曝光量</a:t>
            </a:r>
          </a:p>
          <a:p>
            <a:pPr marL="571500" indent="-571500" eaLnBrk="1" fontAlgn="base" hangingPunct="1">
              <a:spcBef>
                <a:spcPct val="50000"/>
              </a:spcBef>
              <a:buFont typeface="Arial" charset="0"/>
              <a:buChar char="•"/>
            </a:pPr>
            <a:r>
              <a:rPr lang="zh-TW" altLang="en-US" sz="3600" dirty="0"/>
              <a:t>產品知識與教育</a:t>
            </a:r>
          </a:p>
          <a:p>
            <a:pPr marL="571500" indent="-571500" eaLnBrk="1" fontAlgn="base" hangingPunct="1">
              <a:spcBef>
                <a:spcPct val="50000"/>
              </a:spcBef>
              <a:buFont typeface="Arial" charset="0"/>
              <a:buChar char="•"/>
            </a:pPr>
            <a:r>
              <a:rPr lang="zh-TW" altLang="en-US" sz="3600" dirty="0"/>
              <a:t>新產品導入</a:t>
            </a:r>
          </a:p>
          <a:p>
            <a:pPr marL="571500" indent="-571500" eaLnBrk="1" fontAlgn="base" hangingPunct="1">
              <a:spcBef>
                <a:spcPct val="50000"/>
              </a:spcBef>
              <a:buFont typeface="Arial" charset="0"/>
              <a:buChar char="•"/>
            </a:pPr>
            <a:r>
              <a:rPr lang="zh-TW" altLang="en-US" sz="3600" dirty="0"/>
              <a:t>提升顧客服務</a:t>
            </a:r>
          </a:p>
          <a:p>
            <a:pPr marL="571500" indent="-571500" eaLnBrk="1" fontAlgn="base" hangingPunct="1">
              <a:spcBef>
                <a:spcPct val="50000"/>
              </a:spcBef>
              <a:buFont typeface="Arial" charset="0"/>
              <a:buChar char="•"/>
            </a:pPr>
            <a:endParaRPr lang="en-US" altLang="zh-TW" sz="4000" dirty="0"/>
          </a:p>
        </p:txBody>
      </p:sp>
      <p:sp>
        <p:nvSpPr>
          <p:cNvPr id="11268" name="Text Box 9"/>
          <p:cNvSpPr txBox="1">
            <a:spLocks noChangeArrowheads="1"/>
          </p:cNvSpPr>
          <p:nvPr/>
        </p:nvSpPr>
        <p:spPr bwMode="auto">
          <a:xfrm>
            <a:off x="5519739" y="1584325"/>
            <a:ext cx="532923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marL="571500" indent="-571500" eaLnBrk="1" fontAlgn="base" hangingPunct="1">
              <a:spcBef>
                <a:spcPct val="50000"/>
              </a:spcBef>
              <a:buFont typeface="Arial" charset="0"/>
              <a:buChar char="•"/>
            </a:pPr>
            <a:r>
              <a:rPr lang="zh-TW" altLang="en-US" sz="3600" dirty="0"/>
              <a:t>詳細的參與者資料庫</a:t>
            </a:r>
          </a:p>
          <a:p>
            <a:pPr marL="571500" indent="-571500" eaLnBrk="1" fontAlgn="base" hangingPunct="1">
              <a:spcBef>
                <a:spcPct val="50000"/>
              </a:spcBef>
              <a:buFont typeface="Arial" charset="0"/>
              <a:buChar char="•"/>
            </a:pPr>
            <a:r>
              <a:rPr lang="zh-TW" altLang="en-US" sz="3600" dirty="0"/>
              <a:t>企業公關報導及影響</a:t>
            </a:r>
          </a:p>
          <a:p>
            <a:pPr marL="571500" indent="-571500" eaLnBrk="1" fontAlgn="base" hangingPunct="1">
              <a:spcBef>
                <a:spcPct val="50000"/>
              </a:spcBef>
              <a:buFont typeface="Arial" charset="0"/>
              <a:buChar char="•"/>
            </a:pPr>
            <a:r>
              <a:rPr lang="zh-TW" altLang="en-US" sz="3600" dirty="0"/>
              <a:t>消費者內在洞悉即回應</a:t>
            </a:r>
          </a:p>
          <a:p>
            <a:pPr marL="571500" indent="-571500" eaLnBrk="1" fontAlgn="base" hangingPunct="1">
              <a:spcBef>
                <a:spcPct val="50000"/>
              </a:spcBef>
              <a:buFont typeface="Arial" charset="0"/>
              <a:buChar char="•"/>
            </a:pPr>
            <a:r>
              <a:rPr lang="zh-TW" altLang="en-US" sz="3600" dirty="0"/>
              <a:t>啟動</a:t>
            </a:r>
          </a:p>
          <a:p>
            <a:pPr marL="571500" indent="-571500" eaLnBrk="1" fontAlgn="base" hangingPunct="1">
              <a:spcBef>
                <a:spcPct val="50000"/>
              </a:spcBef>
              <a:buFont typeface="Arial" charset="0"/>
              <a:buChar char="•"/>
            </a:pPr>
            <a:r>
              <a:rPr lang="zh-TW" altLang="en-US" sz="3600" dirty="0"/>
              <a:t>銷售</a:t>
            </a:r>
          </a:p>
          <a:p>
            <a:pPr marL="571500" indent="-571500" eaLnBrk="1" fontAlgn="base" hangingPunct="1">
              <a:spcBef>
                <a:spcPct val="50000"/>
              </a:spcBef>
              <a:buFont typeface="Arial" charset="0"/>
              <a:buChar char="•"/>
            </a:pPr>
            <a:endParaRPr lang="en-US" altLang="zh-TW" sz="3600" dirty="0"/>
          </a:p>
        </p:txBody>
      </p:sp>
    </p:spTree>
    <p:extLst>
      <p:ext uri="{BB962C8B-B14F-4D97-AF65-F5344CB8AC3E}">
        <p14:creationId xmlns:p14="http://schemas.microsoft.com/office/powerpoint/2010/main" val="191450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3338513" y="1989138"/>
            <a:ext cx="56705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4800">
                <a:solidFill>
                  <a:srgbClr val="FF3300"/>
                </a:solidFill>
              </a:rPr>
              <a:t>老鷹運動用品的目標</a:t>
            </a:r>
          </a:p>
        </p:txBody>
      </p:sp>
    </p:spTree>
    <p:extLst>
      <p:ext uri="{BB962C8B-B14F-4D97-AF65-F5344CB8AC3E}">
        <p14:creationId xmlns:p14="http://schemas.microsoft.com/office/powerpoint/2010/main" val="139906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927350" y="2781301"/>
            <a:ext cx="3240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endParaRPr lang="zh-TW" altLang="zh-TW" sz="2800"/>
          </a:p>
        </p:txBody>
      </p:sp>
      <p:sp>
        <p:nvSpPr>
          <p:cNvPr id="13315" name="Text Box 5"/>
          <p:cNvSpPr txBox="1">
            <a:spLocks noChangeArrowheads="1"/>
          </p:cNvSpPr>
          <p:nvPr/>
        </p:nvSpPr>
        <p:spPr bwMode="auto">
          <a:xfrm>
            <a:off x="2351089" y="98107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endParaRPr lang="zh-TW" altLang="zh-TW"/>
          </a:p>
        </p:txBody>
      </p:sp>
      <p:sp>
        <p:nvSpPr>
          <p:cNvPr id="13316" name="Text Box 6"/>
          <p:cNvSpPr txBox="1">
            <a:spLocks noChangeArrowheads="1"/>
          </p:cNvSpPr>
          <p:nvPr/>
        </p:nvSpPr>
        <p:spPr bwMode="auto">
          <a:xfrm>
            <a:off x="2208213" y="908051"/>
            <a:ext cx="6769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a:solidFill>
                  <a:srgbClr val="FF3300"/>
                </a:solidFill>
              </a:rPr>
              <a:t>※  </a:t>
            </a:r>
            <a:r>
              <a:rPr lang="zh-TW" altLang="en-US" sz="2800"/>
              <a:t>在企劃案推出的頭兩年經由數位行銷</a:t>
            </a:r>
          </a:p>
          <a:p>
            <a:pPr eaLnBrk="1" fontAlgn="base" hangingPunct="1">
              <a:spcBef>
                <a:spcPct val="50000"/>
              </a:spcBef>
            </a:pPr>
            <a:r>
              <a:rPr lang="zh-TW" altLang="en-US" sz="2800"/>
              <a:t>     得到</a:t>
            </a:r>
            <a:r>
              <a:rPr lang="en-US" altLang="zh-TW" sz="2800"/>
              <a:t>30</a:t>
            </a:r>
            <a:r>
              <a:rPr lang="zh-TW" altLang="en-US" sz="2800"/>
              <a:t>萬個新參與者。</a:t>
            </a:r>
          </a:p>
        </p:txBody>
      </p:sp>
      <p:sp>
        <p:nvSpPr>
          <p:cNvPr id="13317" name="Text Box 8"/>
          <p:cNvSpPr txBox="1">
            <a:spLocks noChangeArrowheads="1"/>
          </p:cNvSpPr>
          <p:nvPr/>
        </p:nvSpPr>
        <p:spPr bwMode="auto">
          <a:xfrm>
            <a:off x="2206625" y="2565401"/>
            <a:ext cx="6769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a:solidFill>
                  <a:srgbClr val="FF3300"/>
                </a:solidFill>
              </a:rPr>
              <a:t>※  </a:t>
            </a:r>
            <a:r>
              <a:rPr lang="zh-TW" altLang="en-US" sz="2800"/>
              <a:t>在</a:t>
            </a:r>
            <a:r>
              <a:rPr lang="en-US" altLang="zh-TW" sz="2800"/>
              <a:t>12</a:t>
            </a:r>
            <a:r>
              <a:rPr lang="zh-TW" altLang="en-US" sz="2800"/>
              <a:t>個月內，將參與老鷹運動用品贊助  </a:t>
            </a:r>
          </a:p>
          <a:p>
            <a:pPr eaLnBrk="1" fontAlgn="base" hangingPunct="1">
              <a:spcBef>
                <a:spcPct val="50000"/>
              </a:spcBef>
            </a:pPr>
            <a:r>
              <a:rPr lang="zh-TW" altLang="en-US" sz="2800"/>
              <a:t>     活動的現有顧客群擴大</a:t>
            </a:r>
            <a:r>
              <a:rPr lang="en-US" altLang="zh-TW" sz="2800"/>
              <a:t>25%</a:t>
            </a:r>
            <a:r>
              <a:rPr lang="zh-TW" altLang="en-US" sz="2800"/>
              <a:t>。</a:t>
            </a:r>
          </a:p>
        </p:txBody>
      </p:sp>
      <p:sp>
        <p:nvSpPr>
          <p:cNvPr id="13318" name="Text Box 9"/>
          <p:cNvSpPr txBox="1">
            <a:spLocks noChangeArrowheads="1"/>
          </p:cNvSpPr>
          <p:nvPr/>
        </p:nvSpPr>
        <p:spPr bwMode="auto">
          <a:xfrm>
            <a:off x="2206625" y="4149726"/>
            <a:ext cx="72723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zh-TW">
                <a:solidFill>
                  <a:srgbClr val="FF3300"/>
                </a:solidFill>
              </a:rPr>
              <a:t>※  </a:t>
            </a:r>
            <a:r>
              <a:rPr lang="zh-TW" altLang="en-US" sz="2800"/>
              <a:t>老鷹運動運品在創新、年輕化及最酷炫等</a:t>
            </a:r>
          </a:p>
          <a:p>
            <a:pPr eaLnBrk="1" fontAlgn="base" hangingPunct="1">
              <a:spcBef>
                <a:spcPct val="50000"/>
              </a:spcBef>
            </a:pPr>
            <a:r>
              <a:rPr lang="zh-TW" altLang="en-US" sz="2800"/>
              <a:t>     三項品牌特性評分上高出其他競爭</a:t>
            </a:r>
            <a:r>
              <a:rPr lang="en-US" altLang="zh-TW" sz="2800"/>
              <a:t>30%</a:t>
            </a:r>
            <a:r>
              <a:rPr lang="zh-TW" altLang="en-US" sz="2800"/>
              <a:t>。</a:t>
            </a:r>
          </a:p>
        </p:txBody>
      </p:sp>
    </p:spTree>
    <p:extLst>
      <p:ext uri="{BB962C8B-B14F-4D97-AF65-F5344CB8AC3E}">
        <p14:creationId xmlns:p14="http://schemas.microsoft.com/office/powerpoint/2010/main" val="122665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建構數位平台</a:t>
            </a:r>
          </a:p>
        </p:txBody>
      </p:sp>
      <p:pic>
        <p:nvPicPr>
          <p:cNvPr id="14339" name="Picture 21" descr="C:\Users\fang\Desktop\八角.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153">
            <a:off x="3108325" y="2171701"/>
            <a:ext cx="5435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2279650" y="1285876"/>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完整的數位資產及相關數位內容</a:t>
            </a:r>
          </a:p>
        </p:txBody>
      </p:sp>
      <p:sp>
        <p:nvSpPr>
          <p:cNvPr id="14341" name="文字方塊 6"/>
          <p:cNvSpPr txBox="1">
            <a:spLocks noChangeArrowheads="1"/>
          </p:cNvSpPr>
          <p:nvPr/>
        </p:nvSpPr>
        <p:spPr bwMode="auto">
          <a:xfrm>
            <a:off x="4381501" y="3786188"/>
            <a:ext cx="2646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參與者寫真與目標</a:t>
            </a:r>
          </a:p>
        </p:txBody>
      </p:sp>
      <p:sp>
        <p:nvSpPr>
          <p:cNvPr id="14342" name="文字方塊 7"/>
          <p:cNvSpPr txBox="1">
            <a:spLocks noChangeArrowheads="1"/>
          </p:cNvSpPr>
          <p:nvPr/>
        </p:nvSpPr>
        <p:spPr bwMode="auto">
          <a:xfrm>
            <a:off x="3524250" y="6000751"/>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圖</a:t>
            </a:r>
            <a:r>
              <a:rPr lang="en-US" altLang="zh-TW"/>
              <a:t>12.1  </a:t>
            </a:r>
            <a:r>
              <a:rPr lang="zh-TW" altLang="en-US"/>
              <a:t>數位行銷企劃的第二階段</a:t>
            </a:r>
          </a:p>
        </p:txBody>
      </p:sp>
      <p:sp>
        <p:nvSpPr>
          <p:cNvPr id="14343" name="文字方塊 8"/>
          <p:cNvSpPr txBox="1">
            <a:spLocks noChangeArrowheads="1"/>
          </p:cNvSpPr>
          <p:nvPr/>
        </p:nvSpPr>
        <p:spPr bwMode="auto">
          <a:xfrm>
            <a:off x="4953001" y="2071689"/>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數位平台主張</a:t>
            </a:r>
          </a:p>
        </p:txBody>
      </p:sp>
      <p:sp>
        <p:nvSpPr>
          <p:cNvPr id="14344" name="文字方塊 9"/>
          <p:cNvSpPr txBox="1">
            <a:spLocks noChangeArrowheads="1"/>
          </p:cNvSpPr>
          <p:nvPr/>
        </p:nvSpPr>
        <p:spPr bwMode="auto">
          <a:xfrm>
            <a:off x="7024688" y="2500314"/>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數位工具及創意概念</a:t>
            </a:r>
          </a:p>
        </p:txBody>
      </p:sp>
      <p:sp>
        <p:nvSpPr>
          <p:cNvPr id="14345" name="文字方塊 10"/>
          <p:cNvSpPr txBox="1">
            <a:spLocks noChangeArrowheads="1"/>
          </p:cNvSpPr>
          <p:nvPr/>
        </p:nvSpPr>
        <p:spPr bwMode="auto">
          <a:xfrm>
            <a:off x="7596188" y="3857625"/>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內容概要（由企業提供）</a:t>
            </a:r>
          </a:p>
        </p:txBody>
      </p:sp>
      <p:sp>
        <p:nvSpPr>
          <p:cNvPr id="14346" name="文字方塊 11"/>
          <p:cNvSpPr txBox="1">
            <a:spLocks noChangeArrowheads="1"/>
          </p:cNvSpPr>
          <p:nvPr/>
        </p:nvSpPr>
        <p:spPr bwMode="auto">
          <a:xfrm>
            <a:off x="7024689" y="514350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內容概要（由消費者創造）</a:t>
            </a:r>
          </a:p>
        </p:txBody>
      </p:sp>
    </p:spTree>
    <p:extLst>
      <p:ext uri="{BB962C8B-B14F-4D97-AF65-F5344CB8AC3E}">
        <p14:creationId xmlns:p14="http://schemas.microsoft.com/office/powerpoint/2010/main" val="46454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2</a:t>
            </a:r>
          </a:p>
        </p:txBody>
      </p:sp>
      <p:sp>
        <p:nvSpPr>
          <p:cNvPr id="15363" name="Text Box 7"/>
          <p:cNvSpPr txBox="1">
            <a:spLocks noChangeArrowheads="1"/>
          </p:cNvSpPr>
          <p:nvPr/>
        </p:nvSpPr>
        <p:spPr bwMode="auto">
          <a:xfrm>
            <a:off x="2424113" y="1916113"/>
            <a:ext cx="78486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行銷人必須跳脫以廣度和接觸次數</a:t>
            </a:r>
            <a:r>
              <a:rPr lang="zh-TW" altLang="en-US"/>
              <a:t>；</a:t>
            </a:r>
            <a:endParaRPr lang="zh-TW" altLang="en-US" sz="2800"/>
          </a:p>
          <a:p>
            <a:pPr eaLnBrk="1" fontAlgn="base" hangingPunct="1">
              <a:spcBef>
                <a:spcPct val="50000"/>
              </a:spcBef>
            </a:pPr>
            <a:r>
              <a:rPr lang="zh-TW" altLang="en-US" sz="2800"/>
              <a:t>衡量行銷效益的傳統思維。</a:t>
            </a:r>
          </a:p>
          <a:p>
            <a:pPr eaLnBrk="1" fontAlgn="base" hangingPunct="1">
              <a:spcBef>
                <a:spcPct val="50000"/>
              </a:spcBef>
            </a:pPr>
            <a:r>
              <a:rPr lang="zh-TW" altLang="en-US" sz="2800"/>
              <a:t>成功的數位行銷必須持續和消費者互動，</a:t>
            </a:r>
          </a:p>
          <a:p>
            <a:pPr eaLnBrk="1" fontAlgn="base" hangingPunct="1">
              <a:spcBef>
                <a:spcPct val="50000"/>
              </a:spcBef>
            </a:pPr>
            <a:r>
              <a:rPr lang="zh-TW" altLang="en-US" sz="2800"/>
              <a:t>而這有賴於良好的企劃，</a:t>
            </a:r>
          </a:p>
          <a:p>
            <a:pPr eaLnBrk="1" fontAlgn="base" hangingPunct="1">
              <a:spcBef>
                <a:spcPct val="50000"/>
              </a:spcBef>
            </a:pPr>
            <a:r>
              <a:rPr lang="zh-TW" altLang="en-US" sz="2800"/>
              <a:t>以及針對這平台為何值得消費者</a:t>
            </a:r>
            <a:r>
              <a:rPr lang="zh-TW" altLang="en-US"/>
              <a:t>；</a:t>
            </a:r>
            <a:endParaRPr lang="zh-TW" altLang="en-US" sz="2800"/>
          </a:p>
          <a:p>
            <a:pPr eaLnBrk="1" fontAlgn="base" hangingPunct="1">
              <a:spcBef>
                <a:spcPct val="50000"/>
              </a:spcBef>
            </a:pPr>
            <a:r>
              <a:rPr lang="zh-TW" altLang="en-US" sz="2800"/>
              <a:t>花時間留意提出明確主張。</a:t>
            </a:r>
          </a:p>
        </p:txBody>
      </p:sp>
    </p:spTree>
    <p:extLst>
      <p:ext uri="{BB962C8B-B14F-4D97-AF65-F5344CB8AC3E}">
        <p14:creationId xmlns:p14="http://schemas.microsoft.com/office/powerpoint/2010/main" val="1542069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774826" y="549275"/>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建構數位平台－考量重點</a:t>
            </a:r>
          </a:p>
        </p:txBody>
      </p:sp>
      <p:sp>
        <p:nvSpPr>
          <p:cNvPr id="16387" name="Text Box 5"/>
          <p:cNvSpPr txBox="1">
            <a:spLocks noChangeArrowheads="1"/>
          </p:cNvSpPr>
          <p:nvPr/>
        </p:nvSpPr>
        <p:spPr bwMode="auto">
          <a:xfrm>
            <a:off x="1774826" y="1700213"/>
            <a:ext cx="5903913"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考慮使用情境的相關性</a:t>
            </a:r>
            <a:r>
              <a:rPr lang="en-US" altLang="zh-TW" sz="2800"/>
              <a:t>(</a:t>
            </a:r>
            <a:r>
              <a:rPr lang="zh-TW" altLang="en-US" sz="2800"/>
              <a:t>賣尿布</a:t>
            </a:r>
            <a:r>
              <a:rPr lang="en-US" altLang="zh-TW" sz="2800">
                <a:sym typeface="Wingdings" charset="2"/>
              </a:rPr>
              <a:t></a:t>
            </a:r>
            <a:r>
              <a:rPr lang="zh-TW" altLang="en-US" sz="2800">
                <a:sym typeface="Wingdings" charset="2"/>
              </a:rPr>
              <a:t>育嬰情境與需求</a:t>
            </a:r>
            <a:r>
              <a:rPr lang="en-US" altLang="zh-TW" sz="2800">
                <a:sym typeface="Wingdings" charset="2"/>
              </a:rPr>
              <a:t>)</a:t>
            </a:r>
            <a:endParaRPr lang="en-US" altLang="zh-TW" sz="2800"/>
          </a:p>
          <a:p>
            <a:pPr eaLnBrk="1" fontAlgn="base" hangingPunct="1">
              <a:spcBef>
                <a:spcPct val="50000"/>
              </a:spcBef>
            </a:pPr>
            <a:r>
              <a:rPr lang="en-US" altLang="zh-TW" sz="4000"/>
              <a:t>Δ</a:t>
            </a:r>
            <a:r>
              <a:rPr lang="zh-TW" altLang="en-US" sz="4000"/>
              <a:t>和競爭者的區隔</a:t>
            </a:r>
          </a:p>
          <a:p>
            <a:pPr eaLnBrk="1" fontAlgn="base" hangingPunct="1">
              <a:spcBef>
                <a:spcPct val="50000"/>
              </a:spcBef>
            </a:pPr>
            <a:r>
              <a:rPr lang="en-US" altLang="zh-TW" sz="2800"/>
              <a:t>(</a:t>
            </a:r>
            <a:r>
              <a:rPr lang="zh-TW" altLang="en-US" sz="2800"/>
              <a:t>確認平台主張確實反應平台內容</a:t>
            </a:r>
            <a:r>
              <a:rPr lang="en-US" altLang="zh-TW" sz="2800"/>
              <a:t>)</a:t>
            </a:r>
          </a:p>
          <a:p>
            <a:pPr eaLnBrk="1" fontAlgn="base" hangingPunct="1">
              <a:spcBef>
                <a:spcPct val="50000"/>
              </a:spcBef>
            </a:pPr>
            <a:r>
              <a:rPr lang="en-US" altLang="zh-TW" sz="4000"/>
              <a:t>Δ</a:t>
            </a:r>
            <a:r>
              <a:rPr lang="zh-TW" altLang="en-US" sz="4000"/>
              <a:t>個人化</a:t>
            </a:r>
          </a:p>
          <a:p>
            <a:pPr eaLnBrk="1" fontAlgn="base" hangingPunct="1">
              <a:spcBef>
                <a:spcPct val="50000"/>
              </a:spcBef>
            </a:pPr>
            <a:r>
              <a:rPr lang="en-US" altLang="zh-TW" sz="4000"/>
              <a:t>Δ</a:t>
            </a:r>
            <a:r>
              <a:rPr lang="zh-TW" altLang="en-US" sz="4000"/>
              <a:t>交易任務</a:t>
            </a:r>
          </a:p>
        </p:txBody>
      </p:sp>
      <p:sp>
        <p:nvSpPr>
          <p:cNvPr id="16388" name="Text Box 9"/>
          <p:cNvSpPr txBox="1">
            <a:spLocks noChangeArrowheads="1"/>
          </p:cNvSpPr>
          <p:nvPr/>
        </p:nvSpPr>
        <p:spPr bwMode="auto">
          <a:xfrm>
            <a:off x="6600825" y="2636839"/>
            <a:ext cx="3816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科技的角色</a:t>
            </a:r>
          </a:p>
          <a:p>
            <a:pPr eaLnBrk="1" fontAlgn="base" hangingPunct="1">
              <a:spcBef>
                <a:spcPct val="50000"/>
              </a:spcBef>
            </a:pPr>
            <a:r>
              <a:rPr lang="en-US" altLang="zh-TW" sz="4000"/>
              <a:t>Δ</a:t>
            </a:r>
            <a:r>
              <a:rPr lang="zh-TW" altLang="en-US" sz="4000"/>
              <a:t>運用市場</a:t>
            </a:r>
          </a:p>
          <a:p>
            <a:pPr eaLnBrk="1" fontAlgn="base" hangingPunct="1">
              <a:spcBef>
                <a:spcPct val="50000"/>
              </a:spcBef>
            </a:pPr>
            <a:r>
              <a:rPr lang="en-US" altLang="zh-TW" sz="4000"/>
              <a:t>Δ</a:t>
            </a:r>
            <a:r>
              <a:rPr lang="zh-TW" altLang="en-US" sz="4000"/>
              <a:t>實際用途</a:t>
            </a:r>
          </a:p>
        </p:txBody>
      </p:sp>
    </p:spTree>
    <p:extLst>
      <p:ext uri="{BB962C8B-B14F-4D97-AF65-F5344CB8AC3E}">
        <p14:creationId xmlns:p14="http://schemas.microsoft.com/office/powerpoint/2010/main" val="1732711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119313" y="1989138"/>
            <a:ext cx="81089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4800">
                <a:solidFill>
                  <a:srgbClr val="FF3300"/>
                </a:solidFill>
              </a:rPr>
              <a:t>老鷹運動用品的數位平台主張</a:t>
            </a:r>
          </a:p>
        </p:txBody>
      </p:sp>
    </p:spTree>
    <p:extLst>
      <p:ext uri="{BB962C8B-B14F-4D97-AF65-F5344CB8AC3E}">
        <p14:creationId xmlns:p14="http://schemas.microsoft.com/office/powerpoint/2010/main" val="181012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424114" y="1557338"/>
            <a:ext cx="727233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建立協助運動員提高個人運動成效的平台。</a:t>
            </a:r>
          </a:p>
          <a:p>
            <a:pPr eaLnBrk="1" fontAlgn="base" hangingPunct="1">
              <a:spcBef>
                <a:spcPct val="50000"/>
              </a:spcBef>
            </a:pPr>
            <a:r>
              <a:rPr lang="zh-TW" altLang="en-US" sz="2800"/>
              <a:t>這個平台除了運動資訊，</a:t>
            </a:r>
          </a:p>
          <a:p>
            <a:pPr eaLnBrk="1" fontAlgn="base" hangingPunct="1">
              <a:spcBef>
                <a:spcPct val="50000"/>
              </a:spcBef>
            </a:pPr>
            <a:r>
              <a:rPr lang="zh-TW" altLang="en-US" sz="2800"/>
              <a:t>也提供工具，協助運動員監控個人的表現。</a:t>
            </a:r>
          </a:p>
          <a:p>
            <a:pPr eaLnBrk="1" fontAlgn="base" hangingPunct="1">
              <a:spcBef>
                <a:spcPct val="50000"/>
              </a:spcBef>
            </a:pPr>
            <a:r>
              <a:rPr lang="zh-TW" altLang="en-US" sz="2800"/>
              <a:t>運動員如果有心在某運動名列前茅，</a:t>
            </a:r>
          </a:p>
          <a:p>
            <a:pPr eaLnBrk="1" fontAlgn="base" hangingPunct="1">
              <a:spcBef>
                <a:spcPct val="50000"/>
              </a:spcBef>
            </a:pPr>
            <a:r>
              <a:rPr lang="zh-TW" altLang="en-US" sz="2800"/>
              <a:t>這個平台就是他必定造訪的終點站。</a:t>
            </a:r>
          </a:p>
        </p:txBody>
      </p:sp>
    </p:spTree>
    <p:extLst>
      <p:ext uri="{BB962C8B-B14F-4D97-AF65-F5344CB8AC3E}">
        <p14:creationId xmlns:p14="http://schemas.microsoft.com/office/powerpoint/2010/main" val="158413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3</a:t>
            </a:r>
          </a:p>
        </p:txBody>
      </p:sp>
      <p:sp>
        <p:nvSpPr>
          <p:cNvPr id="19459" name="Text Box 5"/>
          <p:cNvSpPr txBox="1">
            <a:spLocks noChangeArrowheads="1"/>
          </p:cNvSpPr>
          <p:nvPr/>
        </p:nvSpPr>
        <p:spPr bwMode="auto">
          <a:xfrm>
            <a:off x="2424113" y="2349501"/>
            <a:ext cx="7848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行銷人必須進一步釐清，</a:t>
            </a:r>
          </a:p>
          <a:p>
            <a:pPr eaLnBrk="1" fontAlgn="base" hangingPunct="1">
              <a:spcBef>
                <a:spcPct val="50000"/>
              </a:spcBef>
            </a:pPr>
            <a:r>
              <a:rPr lang="zh-TW" altLang="en-US" sz="2800"/>
              <a:t>什麼樣的傳播管道組合才能符合行銷需要。</a:t>
            </a:r>
          </a:p>
          <a:p>
            <a:pPr eaLnBrk="1" fontAlgn="base" hangingPunct="1">
              <a:spcBef>
                <a:spcPct val="50000"/>
              </a:spcBef>
            </a:pPr>
            <a:r>
              <a:rPr lang="zh-TW" altLang="en-US" sz="2800"/>
              <a:t>發展數位創意亦須切合參與者的喜好與需求，</a:t>
            </a:r>
          </a:p>
          <a:p>
            <a:pPr eaLnBrk="1" fontAlgn="base" hangingPunct="1">
              <a:spcBef>
                <a:spcPct val="50000"/>
              </a:spcBef>
            </a:pPr>
            <a:r>
              <a:rPr lang="zh-TW" altLang="en-US" sz="2800"/>
              <a:t>使其透過數位行銷活動潛移默化。</a:t>
            </a:r>
          </a:p>
        </p:txBody>
      </p:sp>
    </p:spTree>
    <p:extLst>
      <p:ext uri="{BB962C8B-B14F-4D97-AF65-F5344CB8AC3E}">
        <p14:creationId xmlns:p14="http://schemas.microsoft.com/office/powerpoint/2010/main" val="10072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實際案例</a:t>
            </a:r>
            <a:endParaRPr kumimoji="1" lang="zh-TW" altLang="en-US" dirty="0"/>
          </a:p>
        </p:txBody>
      </p:sp>
      <p:sp>
        <p:nvSpPr>
          <p:cNvPr id="3" name="內容版面配置區 2"/>
          <p:cNvSpPr>
            <a:spLocks noGrp="1"/>
          </p:cNvSpPr>
          <p:nvPr>
            <p:ph idx="1"/>
          </p:nvPr>
        </p:nvSpPr>
        <p:spPr/>
        <p:txBody>
          <a:bodyPr>
            <a:normAutofit/>
          </a:bodyPr>
          <a:lstStyle/>
          <a:p>
            <a:r>
              <a:rPr lang="zh-TW" altLang="en-US" sz="2800" dirty="0" smtClean="0"/>
              <a:t>不老騎士 </a:t>
            </a:r>
            <a:r>
              <a:rPr lang="en-US" altLang="zh-TW" sz="2800" dirty="0" smtClean="0"/>
              <a:t>(</a:t>
            </a:r>
            <a:r>
              <a:rPr lang="zh-TW" altLang="en-US" sz="2800" dirty="0">
                <a:hlinkClick r:id="rId2"/>
              </a:rPr>
              <a:t>大眾銀行</a:t>
            </a:r>
            <a:r>
              <a:rPr lang="en-US" altLang="zh-TW" sz="2800" dirty="0"/>
              <a:t>)</a:t>
            </a:r>
            <a:r>
              <a:rPr lang="zh-TW" altLang="en-US" sz="2800" dirty="0"/>
              <a:t> </a:t>
            </a:r>
            <a:endParaRPr lang="en-US" altLang="zh-TW" sz="2800" dirty="0" smtClean="0"/>
          </a:p>
          <a:p>
            <a:r>
              <a:rPr lang="is-IS" altLang="zh-TW" sz="2800" dirty="0"/>
              <a:t>《</a:t>
            </a:r>
            <a:r>
              <a:rPr lang="zh-TW" altLang="is-IS" sz="2800" dirty="0"/>
              <a:t>鹬</a:t>
            </a:r>
            <a:r>
              <a:rPr lang="is-IS" altLang="zh-TW" sz="2800" dirty="0"/>
              <a:t>》piper </a:t>
            </a:r>
            <a:r>
              <a:rPr lang="is-IS" altLang="zh-TW" sz="2800" dirty="0" smtClean="0"/>
              <a:t>2016</a:t>
            </a:r>
            <a:r>
              <a:rPr lang="zh-TW" altLang="en-US" sz="2800" dirty="0" smtClean="0"/>
              <a:t> </a:t>
            </a:r>
            <a:r>
              <a:rPr lang="en-US" altLang="zh-TW" sz="2800" dirty="0" smtClean="0"/>
              <a:t>(</a:t>
            </a:r>
            <a:r>
              <a:rPr lang="zh-TW" altLang="en-US" sz="2800" dirty="0" smtClean="0">
                <a:hlinkClick r:id="rId3"/>
              </a:rPr>
              <a:t>皮克斯動畫</a:t>
            </a:r>
            <a:r>
              <a:rPr lang="en-US" altLang="zh-TW" sz="2800" dirty="0" smtClean="0"/>
              <a:t>)</a:t>
            </a:r>
            <a:endParaRPr kumimoji="1" lang="en-US" altLang="zh-TW" sz="2800" dirty="0" smtClean="0"/>
          </a:p>
          <a:p>
            <a:r>
              <a:rPr lang="zh-TW" altLang="en-US" sz="2800" dirty="0"/>
              <a:t>台灣年度</a:t>
            </a:r>
            <a:r>
              <a:rPr lang="en-US" altLang="zh-TW" sz="2800" dirty="0"/>
              <a:t>10</a:t>
            </a:r>
            <a:r>
              <a:rPr lang="zh-TW" altLang="en-US" sz="2800" dirty="0"/>
              <a:t>大數位行銷</a:t>
            </a:r>
            <a:r>
              <a:rPr lang="zh-TW" altLang="en-US" sz="2800" dirty="0" smtClean="0"/>
              <a:t>案例 </a:t>
            </a:r>
            <a:r>
              <a:rPr lang="en-US" altLang="zh-TW" sz="2800" dirty="0" smtClean="0"/>
              <a:t>(</a:t>
            </a:r>
            <a:r>
              <a:rPr lang="zh-TW" altLang="en-US" sz="2800" dirty="0" smtClean="0">
                <a:hlinkClick r:id="rId4"/>
              </a:rPr>
              <a:t>動腦新聞</a:t>
            </a:r>
            <a:r>
              <a:rPr lang="en-US" altLang="zh-TW" sz="2800" dirty="0" smtClean="0"/>
              <a:t>)</a:t>
            </a:r>
          </a:p>
          <a:p>
            <a:endParaRPr kumimoji="1" lang="zh-TW" altLang="en-US" sz="2800" dirty="0"/>
          </a:p>
        </p:txBody>
      </p:sp>
      <p:pic>
        <p:nvPicPr>
          <p:cNvPr id="4" name="圖片 3"/>
          <p:cNvPicPr>
            <a:picLocks noChangeAspect="1"/>
          </p:cNvPicPr>
          <p:nvPr/>
        </p:nvPicPr>
        <p:blipFill>
          <a:blip r:embed="rId5"/>
          <a:stretch>
            <a:fillRect/>
          </a:stretch>
        </p:blipFill>
        <p:spPr>
          <a:xfrm rot="900000">
            <a:off x="9238732" y="3418744"/>
            <a:ext cx="2124452" cy="3192482"/>
          </a:xfrm>
          <a:prstGeom prst="rect">
            <a:avLst/>
          </a:prstGeom>
        </p:spPr>
      </p:pic>
      <p:pic>
        <p:nvPicPr>
          <p:cNvPr id="5" name="圖片 4"/>
          <p:cNvPicPr>
            <a:picLocks noChangeAspect="1"/>
          </p:cNvPicPr>
          <p:nvPr/>
        </p:nvPicPr>
        <p:blipFill>
          <a:blip r:embed="rId6"/>
          <a:stretch>
            <a:fillRect/>
          </a:stretch>
        </p:blipFill>
        <p:spPr>
          <a:xfrm rot="900000">
            <a:off x="8899113" y="359206"/>
            <a:ext cx="2282199" cy="3335521"/>
          </a:xfrm>
          <a:prstGeom prst="rect">
            <a:avLst/>
          </a:prstGeom>
        </p:spPr>
      </p:pic>
    </p:spTree>
    <p:extLst>
      <p:ext uri="{BB962C8B-B14F-4D97-AF65-F5344CB8AC3E}">
        <p14:creationId xmlns:p14="http://schemas.microsoft.com/office/powerpoint/2010/main" val="1862922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擬定傳播管道組合計畫及發揮創意－考量重點</a:t>
            </a:r>
          </a:p>
        </p:txBody>
      </p:sp>
      <p:sp>
        <p:nvSpPr>
          <p:cNvPr id="20483" name="Text Box 5"/>
          <p:cNvSpPr txBox="1">
            <a:spLocks noChangeArrowheads="1"/>
          </p:cNvSpPr>
          <p:nvPr/>
        </p:nvSpPr>
        <p:spPr bwMode="auto">
          <a:xfrm>
            <a:off x="2640014" y="2060576"/>
            <a:ext cx="58324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傳播管道洞悉</a:t>
            </a:r>
          </a:p>
          <a:p>
            <a:pPr eaLnBrk="1" fontAlgn="base" hangingPunct="1">
              <a:spcBef>
                <a:spcPct val="50000"/>
              </a:spcBef>
            </a:pPr>
            <a:r>
              <a:rPr lang="en-US" altLang="zh-TW" sz="4000"/>
              <a:t>Δ</a:t>
            </a:r>
            <a:r>
              <a:rPr lang="zh-TW" altLang="en-US" sz="4000"/>
              <a:t>傳播管道的資料</a:t>
            </a:r>
          </a:p>
          <a:p>
            <a:pPr eaLnBrk="1" fontAlgn="base" hangingPunct="1">
              <a:spcBef>
                <a:spcPct val="50000"/>
              </a:spcBef>
            </a:pPr>
            <a:r>
              <a:rPr lang="en-US" altLang="zh-TW" sz="4000"/>
              <a:t>Δ</a:t>
            </a:r>
            <a:r>
              <a:rPr lang="zh-TW" altLang="en-US" sz="4000"/>
              <a:t>參與者旅程</a:t>
            </a:r>
          </a:p>
          <a:p>
            <a:pPr eaLnBrk="1" fontAlgn="base" hangingPunct="1">
              <a:spcBef>
                <a:spcPct val="50000"/>
              </a:spcBef>
            </a:pPr>
            <a:r>
              <a:rPr lang="en-US" altLang="zh-TW" sz="4000"/>
              <a:t>Δ</a:t>
            </a:r>
            <a:r>
              <a:rPr lang="zh-TW" altLang="en-US" sz="4000"/>
              <a:t>傳播管道衡量機制</a:t>
            </a:r>
          </a:p>
        </p:txBody>
      </p:sp>
    </p:spTree>
    <p:extLst>
      <p:ext uri="{BB962C8B-B14F-4D97-AF65-F5344CB8AC3E}">
        <p14:creationId xmlns:p14="http://schemas.microsoft.com/office/powerpoint/2010/main" val="64891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655763" y="1989139"/>
            <a:ext cx="90360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4100">
                <a:solidFill>
                  <a:srgbClr val="FF3300"/>
                </a:solidFill>
              </a:rPr>
              <a:t>老鷹運動用品的數位傳播管道怎何計畫</a:t>
            </a:r>
          </a:p>
        </p:txBody>
      </p:sp>
    </p:spTree>
    <p:extLst>
      <p:ext uri="{BB962C8B-B14F-4D97-AF65-F5344CB8AC3E}">
        <p14:creationId xmlns:p14="http://schemas.microsoft.com/office/powerpoint/2010/main" val="145686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00" name="Group 76"/>
          <p:cNvGraphicFramePr>
            <a:graphicFrameLocks noGrp="1"/>
          </p:cNvGraphicFramePr>
          <p:nvPr/>
        </p:nvGraphicFramePr>
        <p:xfrm>
          <a:off x="1992314" y="765176"/>
          <a:ext cx="8370887" cy="5514975"/>
        </p:xfrm>
        <a:graphic>
          <a:graphicData uri="http://schemas.openxmlformats.org/drawingml/2006/table">
            <a:tbl>
              <a:tblPr/>
              <a:tblGrid>
                <a:gridCol w="1962150"/>
                <a:gridCol w="3070225"/>
                <a:gridCol w="3338512"/>
              </a:tblGrid>
              <a:tr h="10080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媒體種類</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於客戶旅程中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所欲達成目的</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衡量機制</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351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網站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召募新會員並持續與顧客溝通，尤其是和參與者自身運動相關的活動。</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a:ln>
                            <a:noFill/>
                          </a:ln>
                          <a:solidFill>
                            <a:schemeClr val="tx1"/>
                          </a:solidFill>
                          <a:effectLst/>
                          <a:latin typeface="Arial" charset="0"/>
                          <a:ea typeface="華康儷金黑 Std W8" charset="0"/>
                        </a:rPr>
                        <a:t>品牌知名度</a:t>
                      </a:r>
                      <a:r>
                        <a:rPr kumimoji="0" lang="zh-TW" altLang="en-US" sz="2800" b="0" i="0" u="none" strike="noStrike" cap="none" normalizeH="0" baseline="0">
                          <a:ln>
                            <a:noFill/>
                          </a:ln>
                          <a:solidFill>
                            <a:schemeClr val="tx1"/>
                          </a:solidFill>
                          <a:effectLst/>
                          <a:latin typeface="Arial" charset="0"/>
                          <a:ea typeface="新細明體" charset="-120"/>
                        </a:rPr>
                        <a:t>、</a:t>
                      </a:r>
                      <a:r>
                        <a:rPr kumimoji="0" lang="zh-TW" altLang="en-US" sz="2400" b="0" i="0" u="none" strike="noStrike" cap="none" normalizeH="0" baseline="0">
                          <a:ln>
                            <a:noFill/>
                          </a:ln>
                          <a:solidFill>
                            <a:schemeClr val="tx1"/>
                          </a:solidFill>
                          <a:effectLst/>
                          <a:latin typeface="Arial" charset="0"/>
                          <a:ea typeface="華康儷金黑 Std W8" charset="0"/>
                        </a:rPr>
                        <a:t>蒐集顧客新數據資料</a:t>
                      </a:r>
                      <a:r>
                        <a:rPr kumimoji="0" lang="en-US" altLang="zh-TW" sz="2400" b="0" i="0" u="none" strike="noStrike" cap="none" normalizeH="0" baseline="0">
                          <a:ln>
                            <a:noFill/>
                          </a:ln>
                          <a:solidFill>
                            <a:schemeClr val="tx1"/>
                          </a:solidFill>
                          <a:effectLst/>
                          <a:latin typeface="Arial" charset="0"/>
                          <a:ea typeface="華康儷金黑 Std W8" charset="0"/>
                        </a:rPr>
                        <a:t>(</a:t>
                      </a:r>
                      <a:r>
                        <a:rPr kumimoji="0" lang="zh-TW" altLang="en-US" sz="2400" b="0" i="0" u="none" strike="noStrike" cap="none" normalizeH="0" baseline="0">
                          <a:ln>
                            <a:noFill/>
                          </a:ln>
                          <a:solidFill>
                            <a:schemeClr val="tx1"/>
                          </a:solidFill>
                          <a:effectLst/>
                          <a:latin typeface="Arial" charset="0"/>
                          <a:ea typeface="華康儷金黑 Std W8" charset="0"/>
                        </a:rPr>
                        <a:t>生活型態資料</a:t>
                      </a:r>
                      <a:r>
                        <a:rPr kumimoji="0" lang="en-US" altLang="zh-TW" sz="2400" b="0" i="0" u="none" strike="noStrike" cap="none" normalizeH="0" baseline="0">
                          <a:ln>
                            <a:noFill/>
                          </a:ln>
                          <a:solidFill>
                            <a:schemeClr val="tx1"/>
                          </a:solidFill>
                          <a:effectLst/>
                          <a:latin typeface="Arial" charset="0"/>
                          <a:ea typeface="華康儷金黑 Std W8" charset="0"/>
                        </a:rPr>
                        <a:t>)</a:t>
                      </a:r>
                      <a:r>
                        <a:rPr kumimoji="0" lang="zh-TW" altLang="en-US" sz="2400" b="0" i="0" u="none" strike="noStrike" cap="none" normalizeH="0" baseline="0">
                          <a:ln>
                            <a:noFill/>
                          </a:ln>
                          <a:solidFill>
                            <a:schemeClr val="tx1"/>
                          </a:solidFill>
                          <a:effectLst/>
                          <a:latin typeface="Arial" charset="0"/>
                          <a:ea typeface="華康儷金黑 Std W8" charset="0"/>
                        </a:rPr>
                        <a:t>、註冊以追蹤其運動相關活動的會員數目</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3351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手機</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促使老鷹運動用品參與者採取行動</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a:ln>
                            <a:noFill/>
                          </a:ln>
                          <a:solidFill>
                            <a:schemeClr val="tx1"/>
                          </a:solidFill>
                          <a:effectLst/>
                          <a:latin typeface="Arial" charset="0"/>
                          <a:ea typeface="華康儷金黑 Std W8" charset="0"/>
                        </a:rPr>
                        <a:t>老鷹運動品牌贊助活動的回應數以及參與率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351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運動部落格</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新顧客招募及既有顧客維護</a:t>
                      </a:r>
                      <a:endParaRPr kumimoji="1" lang="zh-TW" altLang="en-US" sz="2800" b="0" i="0" u="none" strike="noStrike" cap="none" normalizeH="0" baseline="0">
                        <a:ln>
                          <a:noFill/>
                        </a:ln>
                        <a:solidFill>
                          <a:schemeClr val="tx1"/>
                        </a:solidFill>
                        <a:effectLst/>
                        <a:latin typeface="Arial" charset="0"/>
                        <a:ea typeface="新細明體" charset="-12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a:ln>
                            <a:noFill/>
                          </a:ln>
                          <a:solidFill>
                            <a:schemeClr val="tx1"/>
                          </a:solidFill>
                          <a:effectLst/>
                          <a:latin typeface="Arial" charset="0"/>
                          <a:ea typeface="華康儷金黑 Std W8" charset="0"/>
                        </a:rPr>
                        <a:t>參與者閱讀部落格文章比率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9865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發揮創意</a:t>
            </a:r>
          </a:p>
        </p:txBody>
      </p:sp>
      <p:sp>
        <p:nvSpPr>
          <p:cNvPr id="23555" name="Text Box 5"/>
          <p:cNvSpPr txBox="1">
            <a:spLocks noChangeArrowheads="1"/>
          </p:cNvSpPr>
          <p:nvPr/>
        </p:nvSpPr>
        <p:spPr bwMode="auto">
          <a:xfrm>
            <a:off x="2208214" y="1557338"/>
            <a:ext cx="66246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首要之務決定平台呈現內容，包括</a:t>
            </a:r>
          </a:p>
          <a:p>
            <a:pPr eaLnBrk="1" fontAlgn="base" hangingPunct="1">
              <a:spcBef>
                <a:spcPct val="50000"/>
              </a:spcBef>
            </a:pPr>
            <a:r>
              <a:rPr lang="zh-TW" altLang="en-US" sz="3200">
                <a:solidFill>
                  <a:srgbClr val="0000FF"/>
                </a:solidFill>
              </a:rPr>
              <a:t>主題、創意設計、功能</a:t>
            </a:r>
            <a:r>
              <a:rPr lang="zh-TW" altLang="en-US">
                <a:solidFill>
                  <a:srgbClr val="0000FF"/>
                </a:solidFill>
              </a:rPr>
              <a:t>。</a:t>
            </a:r>
          </a:p>
        </p:txBody>
      </p:sp>
      <p:sp>
        <p:nvSpPr>
          <p:cNvPr id="27654" name="Text Box 6"/>
          <p:cNvSpPr txBox="1">
            <a:spLocks noChangeArrowheads="1"/>
          </p:cNvSpPr>
          <p:nvPr/>
        </p:nvSpPr>
        <p:spPr bwMode="auto">
          <a:xfrm>
            <a:off x="2208213" y="3213101"/>
            <a:ext cx="40322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3200"/>
              <a:t>Δ</a:t>
            </a:r>
            <a:r>
              <a:rPr lang="zh-TW" altLang="en-US" sz="3200"/>
              <a:t>突出的創意點子</a:t>
            </a:r>
          </a:p>
          <a:p>
            <a:pPr eaLnBrk="1" fontAlgn="base" hangingPunct="1">
              <a:spcBef>
                <a:spcPct val="50000"/>
              </a:spcBef>
            </a:pPr>
            <a:r>
              <a:rPr lang="en-US" altLang="zh-TW" sz="3200"/>
              <a:t>Δ</a:t>
            </a:r>
            <a:r>
              <a:rPr lang="zh-TW" altLang="en-US" sz="3200"/>
              <a:t>彰顯品牌</a:t>
            </a:r>
          </a:p>
          <a:p>
            <a:pPr eaLnBrk="1" fontAlgn="base" hangingPunct="1">
              <a:spcBef>
                <a:spcPct val="50000"/>
              </a:spcBef>
            </a:pPr>
            <a:r>
              <a:rPr lang="en-US" altLang="zh-TW" sz="3200"/>
              <a:t>Δ</a:t>
            </a:r>
            <a:r>
              <a:rPr lang="zh-TW" altLang="en-US" sz="3200"/>
              <a:t>重視風格與調性</a:t>
            </a:r>
          </a:p>
        </p:txBody>
      </p:sp>
      <p:sp>
        <p:nvSpPr>
          <p:cNvPr id="27655" name="Text Box 7"/>
          <p:cNvSpPr txBox="1">
            <a:spLocks noChangeArrowheads="1"/>
          </p:cNvSpPr>
          <p:nvPr/>
        </p:nvSpPr>
        <p:spPr bwMode="auto">
          <a:xfrm>
            <a:off x="6635750" y="3284538"/>
            <a:ext cx="40322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3200"/>
              <a:t>Δ</a:t>
            </a:r>
            <a:r>
              <a:rPr lang="zh-TW" altLang="en-US" sz="3200"/>
              <a:t>善用直覺</a:t>
            </a:r>
          </a:p>
          <a:p>
            <a:pPr eaLnBrk="1" fontAlgn="base" hangingPunct="1">
              <a:spcBef>
                <a:spcPct val="50000"/>
              </a:spcBef>
            </a:pPr>
            <a:r>
              <a:rPr lang="en-US" altLang="zh-TW" sz="3200"/>
              <a:t>Δ</a:t>
            </a:r>
            <a:r>
              <a:rPr lang="zh-TW" altLang="en-US" sz="3200"/>
              <a:t>留意功能性</a:t>
            </a:r>
          </a:p>
          <a:p>
            <a:pPr eaLnBrk="1" fontAlgn="base" hangingPunct="1">
              <a:spcBef>
                <a:spcPct val="50000"/>
              </a:spcBef>
            </a:pPr>
            <a:endParaRPr lang="en-US" altLang="zh-TW" sz="3200"/>
          </a:p>
        </p:txBody>
      </p:sp>
    </p:spTree>
    <p:extLst>
      <p:ext uri="{BB962C8B-B14F-4D97-AF65-F5344CB8AC3E}">
        <p14:creationId xmlns:p14="http://schemas.microsoft.com/office/powerpoint/2010/main" val="1905655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box(in)">
                                      <p:cBhvr>
                                        <p:cTn id="7" dur="500"/>
                                        <p:tgtEl>
                                          <p:spTgt spid="27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4">
                                            <p:txEl>
                                              <p:pRg st="1" end="1"/>
                                            </p:txEl>
                                          </p:spTgt>
                                        </p:tgtEl>
                                        <p:attrNameLst>
                                          <p:attrName>style.visibility</p:attrName>
                                        </p:attrNameLst>
                                      </p:cBhvr>
                                      <p:to>
                                        <p:strVal val="visible"/>
                                      </p:to>
                                    </p:set>
                                    <p:animEffect transition="in" filter="box(in)">
                                      <p:cBhvr>
                                        <p:cTn id="12" dur="500"/>
                                        <p:tgtEl>
                                          <p:spTgt spid="276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7654">
                                            <p:txEl>
                                              <p:pRg st="2" end="2"/>
                                            </p:txEl>
                                          </p:spTgt>
                                        </p:tgtEl>
                                        <p:attrNameLst>
                                          <p:attrName>style.visibility</p:attrName>
                                        </p:attrNameLst>
                                      </p:cBhvr>
                                      <p:to>
                                        <p:strVal val="visible"/>
                                      </p:to>
                                    </p:set>
                                    <p:animEffect transition="in" filter="box(in)">
                                      <p:cBhvr>
                                        <p:cTn id="17" dur="500"/>
                                        <p:tgtEl>
                                          <p:spTgt spid="276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7655">
                                            <p:txEl>
                                              <p:pRg st="0" end="0"/>
                                            </p:txEl>
                                          </p:spTgt>
                                        </p:tgtEl>
                                        <p:attrNameLst>
                                          <p:attrName>style.visibility</p:attrName>
                                        </p:attrNameLst>
                                      </p:cBhvr>
                                      <p:to>
                                        <p:strVal val="visible"/>
                                      </p:to>
                                    </p:set>
                                    <p:animEffect transition="in" filter="box(in)">
                                      <p:cBhvr>
                                        <p:cTn id="22" dur="500"/>
                                        <p:tgtEl>
                                          <p:spTgt spid="2765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7655">
                                            <p:txEl>
                                              <p:pRg st="1" end="1"/>
                                            </p:txEl>
                                          </p:spTgt>
                                        </p:tgtEl>
                                        <p:attrNameLst>
                                          <p:attrName>style.visibility</p:attrName>
                                        </p:attrNameLst>
                                      </p:cBhvr>
                                      <p:to>
                                        <p:strVal val="visible"/>
                                      </p:to>
                                    </p:set>
                                    <p:animEffect transition="in" filter="box(in)">
                                      <p:cBhvr>
                                        <p:cTn id="27" dur="500"/>
                                        <p:tgtEl>
                                          <p:spTgt spid="27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4</a:t>
            </a:r>
          </a:p>
        </p:txBody>
      </p:sp>
      <p:sp>
        <p:nvSpPr>
          <p:cNvPr id="24579" name="Text Box 5"/>
          <p:cNvSpPr txBox="1">
            <a:spLocks noChangeArrowheads="1"/>
          </p:cNvSpPr>
          <p:nvPr/>
        </p:nvSpPr>
        <p:spPr bwMode="auto">
          <a:xfrm>
            <a:off x="2424114" y="2276476"/>
            <a:ext cx="748823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數位行銷內的內容將愈來愈不受限於</a:t>
            </a:r>
            <a:r>
              <a:rPr lang="zh-TW" altLang="en-US"/>
              <a:t>；</a:t>
            </a:r>
            <a:endParaRPr lang="zh-TW" altLang="en-US" sz="2800"/>
          </a:p>
          <a:p>
            <a:pPr eaLnBrk="1" fontAlgn="base" hangingPunct="1">
              <a:spcBef>
                <a:spcPct val="50000"/>
              </a:spcBef>
            </a:pPr>
            <a:r>
              <a:rPr lang="zh-TW" altLang="en-US" sz="2800"/>
              <a:t>特定的傳送機制，傳播管道或實體界限。</a:t>
            </a:r>
          </a:p>
          <a:p>
            <a:pPr eaLnBrk="1" fontAlgn="base" hangingPunct="1">
              <a:spcBef>
                <a:spcPct val="50000"/>
              </a:spcBef>
            </a:pPr>
            <a:r>
              <a:rPr lang="zh-TW" altLang="en-US" sz="2800"/>
              <a:t>所有的數位行銷人皆須致力發展</a:t>
            </a:r>
          </a:p>
          <a:p>
            <a:pPr eaLnBrk="1" fontAlgn="base" hangingPunct="1">
              <a:spcBef>
                <a:spcPct val="50000"/>
              </a:spcBef>
            </a:pPr>
            <a:r>
              <a:rPr lang="zh-TW" altLang="en-US" sz="2800"/>
              <a:t>高品質的相關內容，以持續吸引參與者興趣。</a:t>
            </a:r>
          </a:p>
        </p:txBody>
      </p:sp>
    </p:spTree>
    <p:extLst>
      <p:ext uri="{BB962C8B-B14F-4D97-AF65-F5344CB8AC3E}">
        <p14:creationId xmlns:p14="http://schemas.microsoft.com/office/powerpoint/2010/main" val="77966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行銷內容的規劃</a:t>
            </a:r>
            <a:r>
              <a:rPr lang="en-US" altLang="zh-TW" sz="3300">
                <a:solidFill>
                  <a:srgbClr val="FF3300"/>
                </a:solidFill>
              </a:rPr>
              <a:t>(</a:t>
            </a:r>
            <a:r>
              <a:rPr lang="zh-TW" altLang="en-US" sz="3300">
                <a:solidFill>
                  <a:srgbClr val="FF3300"/>
                </a:solidFill>
              </a:rPr>
              <a:t>企業提供</a:t>
            </a:r>
            <a:r>
              <a:rPr lang="en-US" altLang="zh-TW" sz="3300">
                <a:solidFill>
                  <a:srgbClr val="FF3300"/>
                </a:solidFill>
              </a:rPr>
              <a:t>)</a:t>
            </a:r>
            <a:r>
              <a:rPr lang="zh-TW" altLang="en-US" sz="3300">
                <a:solidFill>
                  <a:srgbClr val="FF3300"/>
                </a:solidFill>
              </a:rPr>
              <a:t>－考量重點</a:t>
            </a:r>
          </a:p>
        </p:txBody>
      </p:sp>
      <p:sp>
        <p:nvSpPr>
          <p:cNvPr id="25603" name="Text Box 5"/>
          <p:cNvSpPr txBox="1">
            <a:spLocks noChangeArrowheads="1"/>
          </p:cNvSpPr>
          <p:nvPr/>
        </p:nvSpPr>
        <p:spPr bwMode="auto">
          <a:xfrm>
            <a:off x="2640014" y="2060576"/>
            <a:ext cx="58324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主要內容類別</a:t>
            </a:r>
          </a:p>
          <a:p>
            <a:pPr eaLnBrk="1" fontAlgn="base" hangingPunct="1">
              <a:spcBef>
                <a:spcPct val="50000"/>
              </a:spcBef>
            </a:pPr>
            <a:r>
              <a:rPr lang="en-US" altLang="zh-TW" sz="4000"/>
              <a:t>Δ</a:t>
            </a:r>
            <a:r>
              <a:rPr lang="zh-TW" altLang="en-US" sz="4000"/>
              <a:t>目的及利益</a:t>
            </a:r>
          </a:p>
          <a:p>
            <a:pPr eaLnBrk="1" fontAlgn="base" hangingPunct="1">
              <a:spcBef>
                <a:spcPct val="50000"/>
              </a:spcBef>
            </a:pPr>
            <a:r>
              <a:rPr lang="en-US" altLang="zh-TW" sz="4000"/>
              <a:t>Δ</a:t>
            </a:r>
            <a:r>
              <a:rPr lang="zh-TW" altLang="en-US" sz="4000"/>
              <a:t>動態或靜態</a:t>
            </a:r>
          </a:p>
          <a:p>
            <a:pPr eaLnBrk="1" fontAlgn="base" hangingPunct="1">
              <a:spcBef>
                <a:spcPct val="50000"/>
              </a:spcBef>
            </a:pPr>
            <a:r>
              <a:rPr lang="en-US" altLang="zh-TW" sz="4000"/>
              <a:t>Δ</a:t>
            </a:r>
            <a:r>
              <a:rPr lang="zh-TW" altLang="en-US" sz="4000"/>
              <a:t>內容的來源和維護</a:t>
            </a:r>
          </a:p>
        </p:txBody>
      </p:sp>
    </p:spTree>
    <p:extLst>
      <p:ext uri="{BB962C8B-B14F-4D97-AF65-F5344CB8AC3E}">
        <p14:creationId xmlns:p14="http://schemas.microsoft.com/office/powerpoint/2010/main" val="206617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655763" y="1989139"/>
            <a:ext cx="90360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4100">
                <a:solidFill>
                  <a:srgbClr val="FF3300"/>
                </a:solidFill>
              </a:rPr>
              <a:t>老鷹運動用品的數位傳播管道怎何計畫</a:t>
            </a:r>
          </a:p>
        </p:txBody>
      </p:sp>
    </p:spTree>
    <p:extLst>
      <p:ext uri="{BB962C8B-B14F-4D97-AF65-F5344CB8AC3E}">
        <p14:creationId xmlns:p14="http://schemas.microsoft.com/office/powerpoint/2010/main" val="143162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0000FF"/>
                </a:solidFill>
              </a:rPr>
              <a:t>老鷹運動品牌訂出行銷內容兩大重點</a:t>
            </a:r>
          </a:p>
        </p:txBody>
      </p:sp>
      <p:graphicFrame>
        <p:nvGraphicFramePr>
          <p:cNvPr id="31811" name="Group 67"/>
          <p:cNvGraphicFramePr>
            <a:graphicFrameLocks noGrp="1"/>
          </p:cNvGraphicFramePr>
          <p:nvPr/>
        </p:nvGraphicFramePr>
        <p:xfrm>
          <a:off x="1524000" y="1700214"/>
          <a:ext cx="9144000" cy="4264025"/>
        </p:xfrm>
        <a:graphic>
          <a:graphicData uri="http://schemas.openxmlformats.org/drawingml/2006/table">
            <a:tbl>
              <a:tblPr/>
              <a:tblGrid>
                <a:gridCol w="2268538"/>
                <a:gridCol w="2160587"/>
                <a:gridCol w="2351088"/>
                <a:gridCol w="2363787"/>
              </a:tblGrid>
              <a:tr h="8016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1"/>
                          </a:solidFill>
                          <a:effectLst/>
                          <a:latin typeface="Arial" charset="0"/>
                          <a:ea typeface="華康儷金黑 Std W8" charset="0"/>
                        </a:rPr>
                        <a:t>主要內容</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Arial" charset="0"/>
                          <a:ea typeface="華康儷金黑 Std W8" charset="0"/>
                        </a:rPr>
                        <a:t>目的與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Arial" charset="0"/>
                          <a:ea typeface="華康儷金黑 Std W8" charset="0"/>
                        </a:rPr>
                        <a:t>參與者利益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Arial" charset="0"/>
                          <a:ea typeface="華康儷金黑 Std W8" charset="0"/>
                        </a:rPr>
                        <a:t>動態或靜態、頻率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Arial" charset="0"/>
                          <a:ea typeface="華康儷金黑 Std W8" charset="0"/>
                        </a:rPr>
                        <a:t>行銷內容來源</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7321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zh-TW" altLang="en-US" sz="2700" b="0" i="0" u="none" strike="noStrike" cap="none" normalizeH="0" baseline="0">
                          <a:ln>
                            <a:noFill/>
                          </a:ln>
                          <a:solidFill>
                            <a:srgbClr val="FF3300"/>
                          </a:solidFill>
                          <a:effectLst/>
                          <a:latin typeface="Arial" charset="0"/>
                          <a:ea typeface="華康儷金黑 Std W8" charset="0"/>
                        </a:rPr>
                        <a:t>當地體育活動</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告知老鷹運動用品消費者各地體育活動</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動態內容</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當地體育協會</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籌備活動機構</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7272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700" b="0" i="0" u="none" strike="noStrike" cap="none" normalizeH="0" baseline="0">
                          <a:ln>
                            <a:noFill/>
                          </a:ln>
                          <a:solidFill>
                            <a:srgbClr val="FF3300"/>
                          </a:solidFill>
                          <a:effectLst/>
                          <a:latin typeface="Arial" charset="0"/>
                          <a:ea typeface="華康儷金黑 Std W8" charset="0"/>
                        </a:rPr>
                        <a:t>體育相關資訊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參與者訓練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運動用藥</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競爭者訊息</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動靜皆有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一般訊息－靜態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新訊息－動態</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體育機構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訓練機構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運動性醫學期刊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7246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5</a:t>
            </a:r>
          </a:p>
        </p:txBody>
      </p:sp>
      <p:sp>
        <p:nvSpPr>
          <p:cNvPr id="28675" name="Text Box 5"/>
          <p:cNvSpPr txBox="1">
            <a:spLocks noChangeArrowheads="1"/>
          </p:cNvSpPr>
          <p:nvPr/>
        </p:nvSpPr>
        <p:spPr bwMode="auto">
          <a:xfrm>
            <a:off x="2424114" y="1989138"/>
            <a:ext cx="748823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消費者會觸發</a:t>
            </a:r>
            <a:r>
              <a:rPr lang="zh-TW" altLang="en-US"/>
              <a:t>、</a:t>
            </a:r>
            <a:r>
              <a:rPr lang="zh-TW" altLang="en-US" sz="2800"/>
              <a:t>引導</a:t>
            </a:r>
          </a:p>
          <a:p>
            <a:pPr eaLnBrk="1" fontAlgn="base" hangingPunct="1">
              <a:spcBef>
                <a:spcPct val="50000"/>
              </a:spcBef>
            </a:pPr>
            <a:r>
              <a:rPr lang="zh-TW" altLang="en-US" sz="2800"/>
              <a:t>更多參與者和行銷人之間的互動，</a:t>
            </a:r>
          </a:p>
          <a:p>
            <a:pPr eaLnBrk="1" fontAlgn="base" hangingPunct="1">
              <a:spcBef>
                <a:spcPct val="50000"/>
              </a:spcBef>
            </a:pPr>
            <a:r>
              <a:rPr lang="zh-TW" altLang="en-US" sz="2800"/>
              <a:t>大部分內容將來自消費者，</a:t>
            </a:r>
          </a:p>
          <a:p>
            <a:pPr eaLnBrk="1" fontAlgn="base" hangingPunct="1">
              <a:spcBef>
                <a:spcPct val="50000"/>
              </a:spcBef>
            </a:pPr>
            <a:r>
              <a:rPr lang="zh-TW" altLang="en-US" sz="2800"/>
              <a:t>行銷人的角色在於</a:t>
            </a:r>
          </a:p>
          <a:p>
            <a:pPr eaLnBrk="1" fontAlgn="base" hangingPunct="1">
              <a:spcBef>
                <a:spcPct val="50000"/>
              </a:spcBef>
            </a:pPr>
            <a:r>
              <a:rPr lang="zh-TW" altLang="en-US" sz="2800"/>
              <a:t>如何嘉獎、鼓勵消費創造品牌相關內容</a:t>
            </a:r>
            <a:r>
              <a:rPr lang="zh-TW" altLang="en-US"/>
              <a:t>。</a:t>
            </a:r>
          </a:p>
        </p:txBody>
      </p:sp>
    </p:spTree>
    <p:extLst>
      <p:ext uri="{BB962C8B-B14F-4D97-AF65-F5344CB8AC3E}">
        <p14:creationId xmlns:p14="http://schemas.microsoft.com/office/powerpoint/2010/main" val="179328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行銷內容的規劃</a:t>
            </a:r>
            <a:r>
              <a:rPr lang="en-US" altLang="zh-TW" sz="3300">
                <a:solidFill>
                  <a:srgbClr val="FF3300"/>
                </a:solidFill>
              </a:rPr>
              <a:t>(</a:t>
            </a:r>
            <a:r>
              <a:rPr lang="zh-TW" altLang="en-US" sz="3300">
                <a:solidFill>
                  <a:srgbClr val="FF3300"/>
                </a:solidFill>
              </a:rPr>
              <a:t>消費者創造</a:t>
            </a:r>
            <a:r>
              <a:rPr lang="en-US" altLang="zh-TW" sz="3300">
                <a:solidFill>
                  <a:srgbClr val="FF3300"/>
                </a:solidFill>
              </a:rPr>
              <a:t>)</a:t>
            </a:r>
            <a:r>
              <a:rPr lang="zh-TW" altLang="en-US" sz="3300">
                <a:solidFill>
                  <a:srgbClr val="FF3300"/>
                </a:solidFill>
              </a:rPr>
              <a:t>－考量重點</a:t>
            </a:r>
          </a:p>
        </p:txBody>
      </p:sp>
      <p:sp>
        <p:nvSpPr>
          <p:cNvPr id="29699" name="Text Box 5"/>
          <p:cNvSpPr txBox="1">
            <a:spLocks noChangeArrowheads="1"/>
          </p:cNvSpPr>
          <p:nvPr/>
        </p:nvSpPr>
        <p:spPr bwMode="auto">
          <a:xfrm>
            <a:off x="2640014" y="2060576"/>
            <a:ext cx="58324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內容種類</a:t>
            </a:r>
          </a:p>
          <a:p>
            <a:pPr eaLnBrk="1" fontAlgn="base" hangingPunct="1">
              <a:spcBef>
                <a:spcPct val="50000"/>
              </a:spcBef>
            </a:pPr>
            <a:r>
              <a:rPr lang="en-US" altLang="zh-TW" sz="4000"/>
              <a:t>Δ</a:t>
            </a:r>
            <a:r>
              <a:rPr lang="zh-TW" altLang="en-US" sz="4000"/>
              <a:t>工具</a:t>
            </a:r>
          </a:p>
          <a:p>
            <a:pPr eaLnBrk="1" fontAlgn="base" hangingPunct="1">
              <a:spcBef>
                <a:spcPct val="50000"/>
              </a:spcBef>
            </a:pPr>
            <a:r>
              <a:rPr lang="en-US" altLang="zh-TW" sz="4000"/>
              <a:t>Δ</a:t>
            </a:r>
            <a:r>
              <a:rPr lang="zh-TW" altLang="en-US" sz="4000"/>
              <a:t>激勵及推銷</a:t>
            </a:r>
          </a:p>
          <a:p>
            <a:pPr eaLnBrk="1" fontAlgn="base" hangingPunct="1">
              <a:spcBef>
                <a:spcPct val="50000"/>
              </a:spcBef>
            </a:pPr>
            <a:r>
              <a:rPr lang="en-US" altLang="zh-TW" sz="4000"/>
              <a:t>Δ</a:t>
            </a:r>
            <a:r>
              <a:rPr lang="zh-TW" altLang="en-US" sz="4000"/>
              <a:t>和平台主張連結</a:t>
            </a:r>
          </a:p>
          <a:p>
            <a:pPr eaLnBrk="1" fontAlgn="base" hangingPunct="1">
              <a:spcBef>
                <a:spcPct val="50000"/>
              </a:spcBef>
            </a:pPr>
            <a:endParaRPr lang="en-US" altLang="zh-TW" sz="4000"/>
          </a:p>
        </p:txBody>
      </p:sp>
    </p:spTree>
    <p:extLst>
      <p:ext uri="{BB962C8B-B14F-4D97-AF65-F5344CB8AC3E}">
        <p14:creationId xmlns:p14="http://schemas.microsoft.com/office/powerpoint/2010/main" val="201130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6" name="Group 264"/>
          <p:cNvGraphicFramePr>
            <a:graphicFrameLocks noGrp="1"/>
          </p:cNvGraphicFramePr>
          <p:nvPr/>
        </p:nvGraphicFramePr>
        <p:xfrm>
          <a:off x="2135189" y="401639"/>
          <a:ext cx="8137525" cy="6232335"/>
        </p:xfrm>
        <a:graphic>
          <a:graphicData uri="http://schemas.openxmlformats.org/drawingml/2006/table">
            <a:tbl>
              <a:tblPr/>
              <a:tblGrid>
                <a:gridCol w="1511300"/>
                <a:gridCol w="3241675"/>
                <a:gridCol w="3384550"/>
              </a:tblGrid>
              <a:tr h="576263">
                <a:tc gridSpan="2">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數位行銷的十二個原則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數位行銷企劃步驟</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508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第一階段</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1.</a:t>
                      </a:r>
                      <a:r>
                        <a:rPr kumimoji="1" lang="zh-TW" altLang="en-US" sz="2400" b="0" i="0" u="none" strike="noStrike" cap="none" normalizeH="0" baseline="0">
                          <a:ln>
                            <a:noFill/>
                          </a:ln>
                          <a:solidFill>
                            <a:schemeClr val="tx1"/>
                          </a:solidFill>
                          <a:effectLst/>
                          <a:latin typeface="華康儷金黑 Std W8" charset="0"/>
                          <a:ea typeface="華康儷金黑 Std W8" charset="0"/>
                        </a:rPr>
                        <a:t>消費者參與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參與者寫真和目標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7287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第二階段</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2.</a:t>
                      </a:r>
                      <a:r>
                        <a:rPr kumimoji="1" lang="zh-TW" altLang="en-US" sz="2400" b="0" i="0" u="none" strike="noStrike" cap="none" normalizeH="0" baseline="0">
                          <a:ln>
                            <a:noFill/>
                          </a:ln>
                          <a:solidFill>
                            <a:schemeClr val="tx1"/>
                          </a:solidFill>
                          <a:effectLst/>
                          <a:latin typeface="華康儷金黑 Std W8" charset="0"/>
                          <a:ea typeface="華康儷金黑 Std W8" charset="0"/>
                        </a:rPr>
                        <a:t>參與與互動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3.</a:t>
                      </a:r>
                      <a:r>
                        <a:rPr kumimoji="1" lang="zh-TW" altLang="en-US" sz="2400" b="0" i="0" u="none" strike="noStrike" cap="none" normalizeH="0" baseline="0">
                          <a:ln>
                            <a:noFill/>
                          </a:ln>
                          <a:solidFill>
                            <a:schemeClr val="tx1"/>
                          </a:solidFill>
                          <a:effectLst/>
                          <a:latin typeface="華康儷金黑 Std W8" charset="0"/>
                          <a:ea typeface="華康儷金黑 Std W8" charset="0"/>
                        </a:rPr>
                        <a:t>可尋址媒體</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4.</a:t>
                      </a:r>
                      <a:r>
                        <a:rPr kumimoji="1" lang="zh-TW" altLang="en-US" sz="2400" b="0" i="0" u="none" strike="noStrike" cap="none" normalizeH="0" baseline="0">
                          <a:ln>
                            <a:noFill/>
                          </a:ln>
                          <a:solidFill>
                            <a:schemeClr val="tx1"/>
                          </a:solidFill>
                          <a:effectLst/>
                          <a:latin typeface="華康儷金黑 Std W8" charset="0"/>
                          <a:ea typeface="華康儷金黑 Std W8" charset="0"/>
                        </a:rPr>
                        <a:t>時間位移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5.</a:t>
                      </a:r>
                      <a:r>
                        <a:rPr kumimoji="1" lang="zh-TW" altLang="en-US" sz="2400" b="0" i="0" u="none" strike="noStrike" cap="none" normalizeH="0" baseline="0">
                          <a:ln>
                            <a:noFill/>
                          </a:ln>
                          <a:solidFill>
                            <a:schemeClr val="tx1"/>
                          </a:solidFill>
                          <a:effectLst/>
                          <a:latin typeface="華康儷金黑 Std W8" charset="0"/>
                          <a:ea typeface="華康儷金黑 Std W8" charset="0"/>
                        </a:rPr>
                        <a:t>消費者創作</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確認平台</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媒體組合與創意概念</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內容規劃</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企業提供</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內容規劃</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消費者提供</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5891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第三階段</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6.</a:t>
                      </a:r>
                      <a:r>
                        <a:rPr kumimoji="1" lang="zh-TW" altLang="en-US" sz="2400" b="0" i="0" u="none" strike="noStrike" cap="none" normalizeH="0" baseline="0">
                          <a:ln>
                            <a:noFill/>
                          </a:ln>
                          <a:solidFill>
                            <a:schemeClr val="tx1"/>
                          </a:solidFill>
                          <a:effectLst/>
                          <a:latin typeface="華康儷金黑 Std W8" charset="0"/>
                          <a:ea typeface="華康儷金黑 Std W8" charset="0"/>
                        </a:rPr>
                        <a:t>主動訂閱及分享行銷</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7.</a:t>
                      </a:r>
                      <a:r>
                        <a:rPr kumimoji="1" lang="zh-TW" altLang="en-US" sz="2400" b="0" i="0" u="none" strike="noStrike" cap="none" normalizeH="0" baseline="0">
                          <a:ln>
                            <a:noFill/>
                          </a:ln>
                          <a:solidFill>
                            <a:schemeClr val="tx1"/>
                          </a:solidFill>
                          <a:effectLst/>
                          <a:latin typeface="華康儷金黑 Std W8" charset="0"/>
                          <a:ea typeface="華康儷金黑 Std W8" charset="0"/>
                        </a:rPr>
                        <a:t>新媒體計畫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8.</a:t>
                      </a:r>
                      <a:r>
                        <a:rPr kumimoji="1" lang="zh-TW" altLang="en-US" sz="2400" b="0" i="0" u="none" strike="noStrike" cap="none" normalizeH="0" baseline="0">
                          <a:ln>
                            <a:noFill/>
                          </a:ln>
                          <a:solidFill>
                            <a:schemeClr val="tx1"/>
                          </a:solidFill>
                          <a:effectLst/>
                          <a:latin typeface="華康儷金黑 Std W8" charset="0"/>
                          <a:ea typeface="華康儷金黑 Std W8" charset="0"/>
                        </a:rPr>
                        <a:t>數位影響</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9.</a:t>
                      </a:r>
                      <a:r>
                        <a:rPr kumimoji="1" lang="zh-TW" altLang="en-US" sz="2400" b="0" i="0" u="none" strike="noStrike" cap="none" normalizeH="0" baseline="0">
                          <a:ln>
                            <a:noFill/>
                          </a:ln>
                          <a:solidFill>
                            <a:schemeClr val="tx1"/>
                          </a:solidFill>
                          <a:effectLst/>
                          <a:latin typeface="華康儷金黑 Std W8" charset="0"/>
                          <a:ea typeface="華康儷金黑 Std W8" charset="0"/>
                        </a:rPr>
                        <a:t>統合行銷</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傳遞訊息及病毒計畫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數位人氣計劃</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數位影響計劃</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媒體統合計劃</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5732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第四階段</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10.</a:t>
                      </a:r>
                      <a:r>
                        <a:rPr kumimoji="1" lang="zh-TW" altLang="en-US" sz="2400" b="0" i="0" u="none" strike="noStrike" cap="none" normalizeH="0" baseline="0">
                          <a:ln>
                            <a:noFill/>
                          </a:ln>
                          <a:solidFill>
                            <a:schemeClr val="tx1"/>
                          </a:solidFill>
                          <a:effectLst/>
                          <a:latin typeface="華康儷金黑 Std W8" charset="0"/>
                          <a:ea typeface="華康儷金黑 Std W8" charset="0"/>
                        </a:rPr>
                        <a:t>善用資料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11.</a:t>
                      </a:r>
                      <a:r>
                        <a:rPr kumimoji="1" lang="zh-TW" altLang="en-US" sz="2400" b="0" i="0" u="none" strike="noStrike" cap="none" normalizeH="0" baseline="0">
                          <a:ln>
                            <a:noFill/>
                          </a:ln>
                          <a:solidFill>
                            <a:schemeClr val="tx1"/>
                          </a:solidFill>
                          <a:effectLst/>
                          <a:latin typeface="華康儷金黑 Std W8" charset="0"/>
                          <a:ea typeface="華康儷金黑 Std W8" charset="0"/>
                        </a:rPr>
                        <a:t>即時衡量</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12.</a:t>
                      </a:r>
                      <a:r>
                        <a:rPr kumimoji="1" lang="zh-TW" altLang="en-US" sz="2400" b="0" i="0" u="none" strike="noStrike" cap="none" normalizeH="0" baseline="0">
                          <a:ln>
                            <a:noFill/>
                          </a:ln>
                          <a:solidFill>
                            <a:schemeClr val="tx1"/>
                          </a:solidFill>
                          <a:effectLst/>
                          <a:latin typeface="華康儷金黑 Std W8" charset="0"/>
                          <a:ea typeface="華康儷金黑 Std W8" charset="0"/>
                        </a:rPr>
                        <a:t>優化</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資料計劃</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分析計劃</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優化計劃</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4568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36"/>
          <p:cNvSpPr>
            <a:spLocks noChangeArrowheads="1"/>
          </p:cNvSpPr>
          <p:nvPr/>
        </p:nvSpPr>
        <p:spPr bwMode="auto">
          <a:xfrm>
            <a:off x="7032626" y="5229226"/>
            <a:ext cx="3419475" cy="1628775"/>
          </a:xfrm>
          <a:prstGeom prst="ellipse">
            <a:avLst/>
          </a:prstGeom>
          <a:solidFill>
            <a:schemeClr val="bg1"/>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23" name="Oval 34"/>
          <p:cNvSpPr>
            <a:spLocks noChangeArrowheads="1"/>
          </p:cNvSpPr>
          <p:nvPr/>
        </p:nvSpPr>
        <p:spPr bwMode="auto">
          <a:xfrm>
            <a:off x="7032626" y="3357563"/>
            <a:ext cx="3419475" cy="1484312"/>
          </a:xfrm>
          <a:prstGeom prst="ellipse">
            <a:avLst/>
          </a:prstGeom>
          <a:solidFill>
            <a:schemeClr val="bg1"/>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24" name="Oval 32"/>
          <p:cNvSpPr>
            <a:spLocks noChangeArrowheads="1"/>
          </p:cNvSpPr>
          <p:nvPr/>
        </p:nvSpPr>
        <p:spPr bwMode="auto">
          <a:xfrm>
            <a:off x="6959601" y="1557338"/>
            <a:ext cx="3419475" cy="1484312"/>
          </a:xfrm>
          <a:prstGeom prst="ellipse">
            <a:avLst/>
          </a:prstGeom>
          <a:solidFill>
            <a:schemeClr val="bg1"/>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25" name="Oval 27"/>
          <p:cNvSpPr>
            <a:spLocks noChangeArrowheads="1"/>
          </p:cNvSpPr>
          <p:nvPr/>
        </p:nvSpPr>
        <p:spPr bwMode="auto">
          <a:xfrm>
            <a:off x="6959601" y="1"/>
            <a:ext cx="3419475" cy="1484313"/>
          </a:xfrm>
          <a:prstGeom prst="ellipse">
            <a:avLst/>
          </a:prstGeom>
          <a:solidFill>
            <a:schemeClr val="bg1"/>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26" name="Oval 4"/>
          <p:cNvSpPr>
            <a:spLocks noChangeArrowheads="1"/>
          </p:cNvSpPr>
          <p:nvPr/>
        </p:nvSpPr>
        <p:spPr bwMode="auto">
          <a:xfrm>
            <a:off x="2135189" y="2565400"/>
            <a:ext cx="1944687" cy="1441450"/>
          </a:xfrm>
          <a:prstGeom prst="ellipse">
            <a:avLst/>
          </a:prstGeom>
          <a:solidFill>
            <a:srgbClr val="C0C0C0"/>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27" name="Text Box 5"/>
          <p:cNvSpPr txBox="1">
            <a:spLocks noChangeArrowheads="1"/>
          </p:cNvSpPr>
          <p:nvPr/>
        </p:nvSpPr>
        <p:spPr bwMode="auto">
          <a:xfrm>
            <a:off x="2295526" y="3052763"/>
            <a:ext cx="1800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sz="2800"/>
              <a:t>平台主張</a:t>
            </a:r>
          </a:p>
        </p:txBody>
      </p:sp>
      <p:cxnSp>
        <p:nvCxnSpPr>
          <p:cNvPr id="30728" name="AutoShape 7"/>
          <p:cNvCxnSpPr>
            <a:cxnSpLocks noChangeShapeType="1"/>
          </p:cNvCxnSpPr>
          <p:nvPr/>
        </p:nvCxnSpPr>
        <p:spPr bwMode="auto">
          <a:xfrm rot="-5400000">
            <a:off x="3265488" y="498476"/>
            <a:ext cx="1849438" cy="2236787"/>
          </a:xfrm>
          <a:prstGeom prst="curvedConnector2">
            <a:avLst/>
          </a:prstGeom>
          <a:noFill/>
          <a:ln w="63500">
            <a:solidFill>
              <a:srgbClr val="0000FF"/>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0729" name="AutoShape 8"/>
          <p:cNvCxnSpPr>
            <a:cxnSpLocks noChangeShapeType="1"/>
          </p:cNvCxnSpPr>
          <p:nvPr/>
        </p:nvCxnSpPr>
        <p:spPr bwMode="auto">
          <a:xfrm rot="-5400000">
            <a:off x="4233070" y="1762920"/>
            <a:ext cx="841375" cy="1436687"/>
          </a:xfrm>
          <a:prstGeom prst="curvedConnector2">
            <a:avLst/>
          </a:prstGeom>
          <a:noFill/>
          <a:ln w="63500">
            <a:solidFill>
              <a:srgbClr val="0000FF"/>
            </a:solidFill>
            <a:prstDash val="sysDot"/>
            <a:round/>
            <a:headEnd/>
            <a:tailEnd type="triangle" w="med" len="med"/>
          </a:ln>
          <a:extLst>
            <a:ext uri="{909E8E84-426E-40DD-AFC4-6F175D3DCCD1}">
              <a14:hiddenFill xmlns:a14="http://schemas.microsoft.com/office/drawing/2010/main">
                <a:noFill/>
              </a14:hiddenFill>
            </a:ext>
          </a:extLst>
        </p:spPr>
      </p:cxnSp>
      <p:cxnSp>
        <p:nvCxnSpPr>
          <p:cNvPr id="30730" name="AutoShape 9"/>
          <p:cNvCxnSpPr>
            <a:cxnSpLocks noChangeShapeType="1"/>
            <a:stCxn id="30726" idx="5"/>
            <a:endCxn id="30736" idx="2"/>
          </p:cNvCxnSpPr>
          <p:nvPr/>
        </p:nvCxnSpPr>
        <p:spPr bwMode="auto">
          <a:xfrm rot="16200000" flipH="1">
            <a:off x="4426745" y="3183733"/>
            <a:ext cx="371475" cy="1633537"/>
          </a:xfrm>
          <a:prstGeom prst="curvedConnector2">
            <a:avLst/>
          </a:prstGeom>
          <a:noFill/>
          <a:ln w="63500">
            <a:solidFill>
              <a:srgbClr val="0000FF"/>
            </a:solidFill>
            <a:prstDash val="sysDot"/>
            <a:round/>
            <a:headEnd/>
            <a:tailEnd type="triangle" w="med" len="med"/>
          </a:ln>
          <a:extLst>
            <a:ext uri="{909E8E84-426E-40DD-AFC4-6F175D3DCCD1}">
              <a14:hiddenFill xmlns:a14="http://schemas.microsoft.com/office/drawing/2010/main">
                <a:noFill/>
              </a14:hiddenFill>
            </a:ext>
          </a:extLst>
        </p:spPr>
      </p:cxnSp>
      <p:cxnSp>
        <p:nvCxnSpPr>
          <p:cNvPr id="30731" name="AutoShape 10"/>
          <p:cNvCxnSpPr>
            <a:cxnSpLocks noChangeShapeType="1"/>
            <a:stCxn id="30726" idx="4"/>
            <a:endCxn id="30738" idx="2"/>
          </p:cNvCxnSpPr>
          <p:nvPr/>
        </p:nvCxnSpPr>
        <p:spPr bwMode="auto">
          <a:xfrm rot="16200000" flipH="1">
            <a:off x="3267076" y="3867151"/>
            <a:ext cx="2003425" cy="2320925"/>
          </a:xfrm>
          <a:prstGeom prst="curvedConnector2">
            <a:avLst/>
          </a:prstGeom>
          <a:noFill/>
          <a:ln w="63500">
            <a:solidFill>
              <a:srgbClr val="0000FF"/>
            </a:solidFill>
            <a:prstDash val="sysDot"/>
            <a:round/>
            <a:headEnd/>
            <a:tailEnd type="triangle" w="med" len="med"/>
          </a:ln>
          <a:extLst>
            <a:ext uri="{909E8E84-426E-40DD-AFC4-6F175D3DCCD1}">
              <a14:hiddenFill xmlns:a14="http://schemas.microsoft.com/office/drawing/2010/main">
                <a:noFill/>
              </a14:hiddenFill>
            </a:ext>
          </a:extLst>
        </p:spPr>
      </p:cxnSp>
      <p:sp>
        <p:nvSpPr>
          <p:cNvPr id="30732" name="Oval 18"/>
          <p:cNvSpPr>
            <a:spLocks noChangeArrowheads="1"/>
          </p:cNvSpPr>
          <p:nvPr/>
        </p:nvSpPr>
        <p:spPr bwMode="auto">
          <a:xfrm>
            <a:off x="5303839" y="0"/>
            <a:ext cx="1944687" cy="1441450"/>
          </a:xfrm>
          <a:prstGeom prst="ellipse">
            <a:avLst/>
          </a:prstGeom>
          <a:solidFill>
            <a:srgbClr val="C0C0C0"/>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33" name="Text Box 19"/>
          <p:cNvSpPr txBox="1">
            <a:spLocks noChangeArrowheads="1"/>
          </p:cNvSpPr>
          <p:nvPr/>
        </p:nvSpPr>
        <p:spPr bwMode="auto">
          <a:xfrm>
            <a:off x="5591176" y="251679"/>
            <a:ext cx="1655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選擇傳播管道組合</a:t>
            </a:r>
          </a:p>
        </p:txBody>
      </p:sp>
      <p:sp>
        <p:nvSpPr>
          <p:cNvPr id="30734" name="Oval 20"/>
          <p:cNvSpPr>
            <a:spLocks noChangeArrowheads="1"/>
          </p:cNvSpPr>
          <p:nvPr/>
        </p:nvSpPr>
        <p:spPr bwMode="auto">
          <a:xfrm>
            <a:off x="5375275" y="1557338"/>
            <a:ext cx="1944688" cy="1441450"/>
          </a:xfrm>
          <a:prstGeom prst="ellipse">
            <a:avLst/>
          </a:prstGeom>
          <a:solidFill>
            <a:srgbClr val="C0C0C0"/>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35" name="Text Box 21"/>
          <p:cNvSpPr txBox="1">
            <a:spLocks noChangeArrowheads="1"/>
          </p:cNvSpPr>
          <p:nvPr/>
        </p:nvSpPr>
        <p:spPr bwMode="auto">
          <a:xfrm>
            <a:off x="5583238" y="204311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發揮創意</a:t>
            </a:r>
          </a:p>
        </p:txBody>
      </p:sp>
      <p:sp>
        <p:nvSpPr>
          <p:cNvPr id="30736" name="Oval 22"/>
          <p:cNvSpPr>
            <a:spLocks noChangeArrowheads="1"/>
          </p:cNvSpPr>
          <p:nvPr/>
        </p:nvSpPr>
        <p:spPr bwMode="auto">
          <a:xfrm>
            <a:off x="5448300" y="3357563"/>
            <a:ext cx="2089150" cy="1657350"/>
          </a:xfrm>
          <a:prstGeom prst="ellipse">
            <a:avLst/>
          </a:prstGeom>
          <a:solidFill>
            <a:srgbClr val="C0C0C0"/>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37" name="Text Box 23"/>
          <p:cNvSpPr txBox="1">
            <a:spLocks noChangeArrowheads="1"/>
          </p:cNvSpPr>
          <p:nvPr/>
        </p:nvSpPr>
        <p:spPr bwMode="auto">
          <a:xfrm>
            <a:off x="5519738" y="3644901"/>
            <a:ext cx="18716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hangingPunct="1">
              <a:spcBef>
                <a:spcPct val="50000"/>
              </a:spcBef>
            </a:pPr>
            <a:r>
              <a:rPr lang="zh-TW" altLang="en-US"/>
              <a:t>規劃內容</a:t>
            </a:r>
          </a:p>
          <a:p>
            <a:pPr algn="ctr" eaLnBrk="1" hangingPunct="1">
              <a:spcBef>
                <a:spcPct val="50000"/>
              </a:spcBef>
            </a:pPr>
            <a:r>
              <a:rPr lang="en-US" altLang="zh-TW"/>
              <a:t>(</a:t>
            </a:r>
            <a:r>
              <a:rPr lang="zh-TW" altLang="en-US"/>
              <a:t>由企業提供</a:t>
            </a:r>
            <a:r>
              <a:rPr lang="en-US" altLang="zh-TW"/>
              <a:t>)</a:t>
            </a:r>
          </a:p>
        </p:txBody>
      </p:sp>
      <p:sp>
        <p:nvSpPr>
          <p:cNvPr id="30738" name="Oval 24"/>
          <p:cNvSpPr>
            <a:spLocks noChangeArrowheads="1"/>
          </p:cNvSpPr>
          <p:nvPr/>
        </p:nvSpPr>
        <p:spPr bwMode="auto">
          <a:xfrm>
            <a:off x="5448300" y="5200650"/>
            <a:ext cx="2089150" cy="1657350"/>
          </a:xfrm>
          <a:prstGeom prst="ellipse">
            <a:avLst/>
          </a:prstGeom>
          <a:solidFill>
            <a:srgbClr val="C0C0C0"/>
          </a:solidFill>
          <a:ln w="38100">
            <a:solidFill>
              <a:srgbClr val="FF0000"/>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0739" name="Text Box 26"/>
          <p:cNvSpPr txBox="1">
            <a:spLocks noChangeArrowheads="1"/>
          </p:cNvSpPr>
          <p:nvPr/>
        </p:nvSpPr>
        <p:spPr bwMode="auto">
          <a:xfrm>
            <a:off x="5375276" y="5445126"/>
            <a:ext cx="2233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hangingPunct="1">
              <a:spcBef>
                <a:spcPct val="50000"/>
              </a:spcBef>
            </a:pPr>
            <a:r>
              <a:rPr lang="zh-TW" altLang="en-US"/>
              <a:t>規劃內容</a:t>
            </a:r>
          </a:p>
          <a:p>
            <a:pPr algn="ctr" eaLnBrk="1" hangingPunct="1">
              <a:spcBef>
                <a:spcPct val="50000"/>
              </a:spcBef>
            </a:pPr>
            <a:r>
              <a:rPr lang="en-US" altLang="zh-TW"/>
              <a:t>(</a:t>
            </a:r>
            <a:r>
              <a:rPr lang="zh-TW" altLang="en-US"/>
              <a:t>由消費者自創</a:t>
            </a:r>
            <a:r>
              <a:rPr lang="en-US" altLang="zh-TW"/>
              <a:t>)</a:t>
            </a:r>
          </a:p>
        </p:txBody>
      </p:sp>
      <p:sp>
        <p:nvSpPr>
          <p:cNvPr id="30740" name="Text Box 31"/>
          <p:cNvSpPr txBox="1">
            <a:spLocks noChangeArrowheads="1"/>
          </p:cNvSpPr>
          <p:nvPr/>
        </p:nvSpPr>
        <p:spPr bwMode="auto">
          <a:xfrm>
            <a:off x="7464426" y="333376"/>
            <a:ext cx="2447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根據平台主張選擇傳播管道組合</a:t>
            </a:r>
          </a:p>
        </p:txBody>
      </p:sp>
      <p:sp>
        <p:nvSpPr>
          <p:cNvPr id="30741" name="Text Box 33"/>
          <p:cNvSpPr txBox="1">
            <a:spLocks noChangeArrowheads="1"/>
          </p:cNvSpPr>
          <p:nvPr/>
        </p:nvSpPr>
        <p:spPr bwMode="auto">
          <a:xfrm>
            <a:off x="7464426" y="1773239"/>
            <a:ext cx="27352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sz="2300"/>
              <a:t>配合參與者設計合宜的風格的外觀，以實現平台主張</a:t>
            </a:r>
          </a:p>
        </p:txBody>
      </p:sp>
      <p:sp>
        <p:nvSpPr>
          <p:cNvPr id="30742" name="Text Box 35"/>
          <p:cNvSpPr txBox="1">
            <a:spLocks noChangeArrowheads="1"/>
          </p:cNvSpPr>
          <p:nvPr/>
        </p:nvSpPr>
        <p:spPr bwMode="auto">
          <a:xfrm>
            <a:off x="7535863" y="3573464"/>
            <a:ext cx="273526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sz="2300"/>
              <a:t>留意所提供或創造的內容，必須使用平台發揮功效</a:t>
            </a:r>
          </a:p>
        </p:txBody>
      </p:sp>
      <p:sp>
        <p:nvSpPr>
          <p:cNvPr id="30743" name="Text Box 37"/>
          <p:cNvSpPr txBox="1">
            <a:spLocks noChangeArrowheads="1"/>
          </p:cNvSpPr>
          <p:nvPr/>
        </p:nvSpPr>
        <p:spPr bwMode="auto">
          <a:xfrm>
            <a:off x="7464426" y="5445125"/>
            <a:ext cx="2735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sz="2300"/>
              <a:t>根據平台主張設定主題，讓消費者成為創作者及參與者</a:t>
            </a:r>
          </a:p>
        </p:txBody>
      </p:sp>
    </p:spTree>
    <p:extLst>
      <p:ext uri="{BB962C8B-B14F-4D97-AF65-F5344CB8AC3E}">
        <p14:creationId xmlns:p14="http://schemas.microsoft.com/office/powerpoint/2010/main" val="531099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579564" y="1989138"/>
            <a:ext cx="919162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老鷹運動用品的行銷內容規劃</a:t>
            </a:r>
            <a:r>
              <a:rPr lang="en-US" altLang="zh-TW" sz="3800">
                <a:solidFill>
                  <a:srgbClr val="FF3300"/>
                </a:solidFill>
              </a:rPr>
              <a:t>(</a:t>
            </a:r>
            <a:r>
              <a:rPr lang="zh-TW" altLang="en-US" sz="3800">
                <a:solidFill>
                  <a:srgbClr val="FF3300"/>
                </a:solidFill>
              </a:rPr>
              <a:t>消費者創作</a:t>
            </a:r>
            <a:r>
              <a:rPr lang="en-US" altLang="zh-TW" sz="3800">
                <a:solidFill>
                  <a:srgbClr val="FF3300"/>
                </a:solidFill>
              </a:rPr>
              <a:t>)</a:t>
            </a:r>
          </a:p>
        </p:txBody>
      </p:sp>
    </p:spTree>
    <p:extLst>
      <p:ext uri="{BB962C8B-B14F-4D97-AF65-F5344CB8AC3E}">
        <p14:creationId xmlns:p14="http://schemas.microsoft.com/office/powerpoint/2010/main" val="124080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71" name="Group 107"/>
          <p:cNvGraphicFramePr>
            <a:graphicFrameLocks noGrp="1"/>
          </p:cNvGraphicFramePr>
          <p:nvPr/>
        </p:nvGraphicFramePr>
        <p:xfrm>
          <a:off x="1774826" y="188914"/>
          <a:ext cx="8893175" cy="6391275"/>
        </p:xfrm>
        <a:graphic>
          <a:graphicData uri="http://schemas.openxmlformats.org/drawingml/2006/table">
            <a:tbl>
              <a:tblPr/>
              <a:tblGrid>
                <a:gridCol w="1820863"/>
                <a:gridCol w="1857375"/>
                <a:gridCol w="2214562"/>
                <a:gridCol w="3000375"/>
              </a:tblGrid>
              <a:tr h="6477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內容種類</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工具</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激勵與促銷</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和平台主張的連結</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600" b="0" i="0" u="none" strike="noStrike" cap="none" normalizeH="0" baseline="0">
                          <a:ln>
                            <a:noFill/>
                          </a:ln>
                          <a:solidFill>
                            <a:schemeClr val="tx1"/>
                          </a:solidFill>
                          <a:effectLst/>
                          <a:latin typeface="華康儷金黑 Std W8" charset="0"/>
                          <a:ea typeface="華康儷金黑 Std W8" charset="0"/>
                        </a:rPr>
                        <a:t>1.</a:t>
                      </a:r>
                      <a:r>
                        <a:rPr kumimoji="1" lang="zh-TW" altLang="en-US" sz="2600" b="0" i="0" u="none" strike="noStrike" cap="none" normalizeH="0" baseline="0">
                          <a:ln>
                            <a:noFill/>
                          </a:ln>
                          <a:solidFill>
                            <a:schemeClr val="tx1"/>
                          </a:solidFill>
                          <a:effectLst/>
                          <a:latin typeface="華康儷金黑 Std W8" charset="0"/>
                          <a:ea typeface="華康儷金黑 Std W8" charset="0"/>
                        </a:rPr>
                        <a:t>利用檔案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記錄個人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運動資料</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運動紀錄軟體</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透過手機、網站每天記錄運動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以圖表呈現，幫助提升運動表現</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2875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600" b="0" i="0" u="none" strike="noStrike" cap="none" normalizeH="0" baseline="0">
                          <a:ln>
                            <a:noFill/>
                          </a:ln>
                          <a:solidFill>
                            <a:schemeClr val="tx1"/>
                          </a:solidFill>
                          <a:effectLst/>
                          <a:latin typeface="華康儷金黑 Std W8" charset="0"/>
                          <a:ea typeface="華康儷金黑 Std W8" charset="0"/>
                        </a:rPr>
                        <a:t>2.</a:t>
                      </a:r>
                      <a:r>
                        <a:rPr kumimoji="1" lang="zh-TW" altLang="en-US" sz="2600" b="0" i="0" u="none" strike="noStrike" cap="none" normalizeH="0" baseline="0">
                          <a:ln>
                            <a:noFill/>
                          </a:ln>
                          <a:solidFill>
                            <a:schemeClr val="tx1"/>
                          </a:solidFill>
                          <a:effectLst/>
                          <a:latin typeface="華康儷金黑 Std W8" charset="0"/>
                          <a:ea typeface="華康儷金黑 Std W8" charset="0"/>
                        </a:rPr>
                        <a:t>錄製參與</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體育活動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的影片</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方便上傳參與者或動影片的軟體</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促銷活動，鼓勵參與者貢獻影片</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鼓勵參與者「秀」出如何參與體育活動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71462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600" b="0" i="0" u="none" strike="noStrike" cap="none" normalizeH="0" baseline="0">
                          <a:ln>
                            <a:noFill/>
                          </a:ln>
                          <a:solidFill>
                            <a:schemeClr val="tx1"/>
                          </a:solidFill>
                          <a:effectLst/>
                          <a:latin typeface="華康儷金黑 Std W8" charset="0"/>
                          <a:ea typeface="華康儷金黑 Std W8" charset="0"/>
                        </a:rPr>
                        <a:t>3.</a:t>
                      </a:r>
                      <a:r>
                        <a:rPr kumimoji="1" lang="zh-TW" altLang="en-US" sz="2600" b="0" i="0" u="none" strike="noStrike" cap="none" normalizeH="0" baseline="0">
                          <a:ln>
                            <a:noFill/>
                          </a:ln>
                          <a:solidFill>
                            <a:schemeClr val="tx1"/>
                          </a:solidFill>
                          <a:effectLst/>
                          <a:latin typeface="華康儷金黑 Std W8" charset="0"/>
                          <a:ea typeface="華康儷金黑 Std W8" charset="0"/>
                        </a:rPr>
                        <a:t>透過個人</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部落格，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發表參與</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者提升運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動表現的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  秘訣</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網站部落格工具</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鼓勵參與者發表如何在某項運動領域提昇表現</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網友透過其他運動員分享其他訓練與秘訣，獲得最好的建議</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36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6</a:t>
            </a:r>
          </a:p>
        </p:txBody>
      </p:sp>
      <p:sp>
        <p:nvSpPr>
          <p:cNvPr id="33795" name="Text Box 5"/>
          <p:cNvSpPr txBox="1">
            <a:spLocks noChangeArrowheads="1"/>
          </p:cNvSpPr>
          <p:nvPr/>
        </p:nvSpPr>
        <p:spPr bwMode="auto">
          <a:xfrm>
            <a:off x="2424114" y="1989138"/>
            <a:ext cx="748823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傳遞行銷訊息時，接受者必須出自自願，</a:t>
            </a:r>
          </a:p>
          <a:p>
            <a:pPr eaLnBrk="1" fontAlgn="base" hangingPunct="1">
              <a:spcBef>
                <a:spcPct val="50000"/>
              </a:spcBef>
            </a:pPr>
            <a:r>
              <a:rPr lang="zh-TW" altLang="en-US" sz="2800"/>
              <a:t>並且要根據參與者的偏好調整內容。</a:t>
            </a:r>
          </a:p>
          <a:p>
            <a:pPr eaLnBrk="1" fontAlgn="base" hangingPunct="1">
              <a:spcBef>
                <a:spcPct val="50000"/>
              </a:spcBef>
            </a:pPr>
            <a:r>
              <a:rPr lang="zh-TW" altLang="en-US" sz="2800"/>
              <a:t>透過社交網站，消費者會像散播病毒般</a:t>
            </a:r>
          </a:p>
          <a:p>
            <a:pPr eaLnBrk="1" fontAlgn="base" hangingPunct="1">
              <a:spcBef>
                <a:spcPct val="50000"/>
              </a:spcBef>
            </a:pPr>
            <a:r>
              <a:rPr lang="zh-TW" altLang="en-US" sz="2800"/>
              <a:t>地互相分享資訊，許多企業日漸希望藉由這樣</a:t>
            </a:r>
          </a:p>
          <a:p>
            <a:pPr eaLnBrk="1" fontAlgn="base" hangingPunct="1">
              <a:spcBef>
                <a:spcPct val="50000"/>
              </a:spcBef>
            </a:pPr>
            <a:r>
              <a:rPr lang="zh-TW" altLang="en-US" sz="2800"/>
              <a:t>的管道收到可觀的成效。</a:t>
            </a:r>
          </a:p>
        </p:txBody>
      </p:sp>
    </p:spTree>
    <p:extLst>
      <p:ext uri="{BB962C8B-B14F-4D97-AF65-F5344CB8AC3E}">
        <p14:creationId xmlns:p14="http://schemas.microsoft.com/office/powerpoint/2010/main" val="142308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01756">
            <a:off x="3990940" y="1425647"/>
            <a:ext cx="3175000" cy="3175000"/>
          </a:xfrm>
          <a:prstGeom prst="rect">
            <a:avLst/>
          </a:prstGeom>
        </p:spPr>
      </p:pic>
      <p:sp>
        <p:nvSpPr>
          <p:cNvPr id="34819" name="Text Box 4"/>
          <p:cNvSpPr txBox="1">
            <a:spLocks noChangeArrowheads="1"/>
          </p:cNvSpPr>
          <p:nvPr/>
        </p:nvSpPr>
        <p:spPr bwMode="auto">
          <a:xfrm>
            <a:off x="1774826" y="428625"/>
            <a:ext cx="662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訊息傳遞與病毒式傳播計畫</a:t>
            </a:r>
          </a:p>
        </p:txBody>
      </p:sp>
      <p:sp>
        <p:nvSpPr>
          <p:cNvPr id="34820" name="文字方塊 8"/>
          <p:cNvSpPr txBox="1">
            <a:spLocks noChangeArrowheads="1"/>
          </p:cNvSpPr>
          <p:nvPr/>
        </p:nvSpPr>
        <p:spPr bwMode="auto">
          <a:xfrm>
            <a:off x="4381501" y="2686051"/>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dirty="0"/>
              <a:t>參與者寫真與目標</a:t>
            </a:r>
          </a:p>
        </p:txBody>
      </p:sp>
      <p:sp>
        <p:nvSpPr>
          <p:cNvPr id="34821" name="文字方塊 9"/>
          <p:cNvSpPr txBox="1">
            <a:spLocks noChangeArrowheads="1"/>
          </p:cNvSpPr>
          <p:nvPr/>
        </p:nvSpPr>
        <p:spPr bwMode="auto">
          <a:xfrm>
            <a:off x="3452814" y="5381803"/>
            <a:ext cx="430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dirty="0" smtClean="0"/>
              <a:t>圖</a:t>
            </a:r>
            <a:r>
              <a:rPr lang="en-US" altLang="zh-TW" dirty="0"/>
              <a:t>3</a:t>
            </a:r>
            <a:r>
              <a:rPr lang="en-US" altLang="zh-TW" dirty="0" smtClean="0"/>
              <a:t>.  </a:t>
            </a:r>
            <a:r>
              <a:rPr lang="zh-TW" altLang="en-US" dirty="0"/>
              <a:t>數位行銷企劃的第三階段</a:t>
            </a:r>
          </a:p>
        </p:txBody>
      </p:sp>
      <p:sp>
        <p:nvSpPr>
          <p:cNvPr id="34822" name="文字方塊 10"/>
          <p:cNvSpPr txBox="1">
            <a:spLocks noChangeArrowheads="1"/>
          </p:cNvSpPr>
          <p:nvPr/>
        </p:nvSpPr>
        <p:spPr bwMode="auto">
          <a:xfrm>
            <a:off x="3595688" y="1571625"/>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統合</a:t>
            </a:r>
          </a:p>
        </p:txBody>
      </p:sp>
      <p:sp>
        <p:nvSpPr>
          <p:cNvPr id="34823" name="文字方塊 11"/>
          <p:cNvSpPr txBox="1">
            <a:spLocks noChangeArrowheads="1"/>
          </p:cNvSpPr>
          <p:nvPr/>
        </p:nvSpPr>
        <p:spPr bwMode="auto">
          <a:xfrm>
            <a:off x="2881314" y="2786064"/>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影響力</a:t>
            </a:r>
          </a:p>
        </p:txBody>
      </p:sp>
      <p:sp>
        <p:nvSpPr>
          <p:cNvPr id="34824" name="文字方塊 12"/>
          <p:cNvSpPr txBox="1">
            <a:spLocks noChangeArrowheads="1"/>
          </p:cNvSpPr>
          <p:nvPr/>
        </p:nvSpPr>
        <p:spPr bwMode="auto">
          <a:xfrm>
            <a:off x="3452814" y="4071939"/>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知名度</a:t>
            </a:r>
          </a:p>
        </p:txBody>
      </p:sp>
      <p:sp>
        <p:nvSpPr>
          <p:cNvPr id="34825" name="文字方塊 13"/>
          <p:cNvSpPr txBox="1">
            <a:spLocks noChangeArrowheads="1"/>
          </p:cNvSpPr>
          <p:nvPr/>
        </p:nvSpPr>
        <p:spPr bwMode="auto">
          <a:xfrm>
            <a:off x="4460876" y="4714875"/>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訊息傳達與病毒式行銷</a:t>
            </a:r>
          </a:p>
        </p:txBody>
      </p:sp>
    </p:spTree>
    <p:extLst>
      <p:ext uri="{BB962C8B-B14F-4D97-AF65-F5344CB8AC3E}">
        <p14:creationId xmlns:p14="http://schemas.microsoft.com/office/powerpoint/2010/main" val="1326774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774825" y="549276"/>
            <a:ext cx="78501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打造知名度與影響力</a:t>
            </a:r>
            <a:r>
              <a:rPr lang="zh-TW" altLang="en-US">
                <a:solidFill>
                  <a:srgbClr val="FF3300"/>
                </a:solidFill>
              </a:rPr>
              <a:t>－</a:t>
            </a:r>
            <a:r>
              <a:rPr lang="zh-TW" altLang="en-US" sz="3600">
                <a:solidFill>
                  <a:srgbClr val="FF3300"/>
                </a:solidFill>
              </a:rPr>
              <a:t>考量重點</a:t>
            </a:r>
          </a:p>
          <a:p>
            <a:pPr eaLnBrk="1" fontAlgn="base" hangingPunct="1">
              <a:spcBef>
                <a:spcPct val="50000"/>
              </a:spcBef>
            </a:pPr>
            <a:endParaRPr lang="en-US" altLang="zh-TW" sz="3600">
              <a:solidFill>
                <a:srgbClr val="FF3300"/>
              </a:solidFill>
            </a:endParaRPr>
          </a:p>
        </p:txBody>
      </p:sp>
      <p:sp>
        <p:nvSpPr>
          <p:cNvPr id="35843" name="Text Box 5"/>
          <p:cNvSpPr txBox="1">
            <a:spLocks noChangeArrowheads="1"/>
          </p:cNvSpPr>
          <p:nvPr/>
        </p:nvSpPr>
        <p:spPr bwMode="auto">
          <a:xfrm>
            <a:off x="2279650" y="1700213"/>
            <a:ext cx="4032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4400"/>
              <a:t>傳遞訊息</a:t>
            </a:r>
          </a:p>
        </p:txBody>
      </p:sp>
      <p:sp>
        <p:nvSpPr>
          <p:cNvPr id="35844" name="Text Box 8"/>
          <p:cNvSpPr txBox="1">
            <a:spLocks noChangeArrowheads="1"/>
          </p:cNvSpPr>
          <p:nvPr/>
        </p:nvSpPr>
        <p:spPr bwMode="auto">
          <a:xfrm>
            <a:off x="2711451" y="2708276"/>
            <a:ext cx="54721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sz="2800"/>
              <a:t>＊出自參與者的自願</a:t>
            </a:r>
          </a:p>
          <a:p>
            <a:pPr eaLnBrk="1" hangingPunct="1">
              <a:spcBef>
                <a:spcPct val="50000"/>
              </a:spcBef>
            </a:pPr>
            <a:r>
              <a:rPr lang="zh-TW" altLang="en-US" sz="2800"/>
              <a:t>＊傳遞訊息的目的明確</a:t>
            </a:r>
          </a:p>
          <a:p>
            <a:pPr eaLnBrk="1" hangingPunct="1">
              <a:spcBef>
                <a:spcPct val="50000"/>
              </a:spcBef>
            </a:pPr>
            <a:r>
              <a:rPr lang="zh-TW" altLang="en-US" sz="2800"/>
              <a:t>＊區隔市場</a:t>
            </a:r>
          </a:p>
          <a:p>
            <a:pPr eaLnBrk="1" hangingPunct="1">
              <a:spcBef>
                <a:spcPct val="50000"/>
              </a:spcBef>
            </a:pPr>
            <a:r>
              <a:rPr lang="zh-TW" altLang="en-US" sz="2800"/>
              <a:t>＊拿捏洽當的頻率</a:t>
            </a:r>
          </a:p>
          <a:p>
            <a:pPr eaLnBrk="1" hangingPunct="1">
              <a:spcBef>
                <a:spcPct val="50000"/>
              </a:spcBef>
            </a:pPr>
            <a:r>
              <a:rPr lang="zh-TW" altLang="en-US" sz="2800"/>
              <a:t>＊掌握數位傳播管道的偏好</a:t>
            </a:r>
          </a:p>
        </p:txBody>
      </p:sp>
    </p:spTree>
    <p:extLst>
      <p:ext uri="{BB962C8B-B14F-4D97-AF65-F5344CB8AC3E}">
        <p14:creationId xmlns:p14="http://schemas.microsoft.com/office/powerpoint/2010/main" val="1768163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2946400" y="1989138"/>
            <a:ext cx="64579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老鷹運動用品的訊息傳遞計畫</a:t>
            </a:r>
          </a:p>
        </p:txBody>
      </p:sp>
    </p:spTree>
    <p:extLst>
      <p:ext uri="{BB962C8B-B14F-4D97-AF65-F5344CB8AC3E}">
        <p14:creationId xmlns:p14="http://schemas.microsoft.com/office/powerpoint/2010/main" val="641943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 name="Group 102"/>
          <p:cNvGraphicFramePr>
            <a:graphicFrameLocks noGrp="1"/>
          </p:cNvGraphicFramePr>
          <p:nvPr/>
        </p:nvGraphicFramePr>
        <p:xfrm>
          <a:off x="1919289" y="404814"/>
          <a:ext cx="8353425" cy="5997575"/>
        </p:xfrm>
        <a:graphic>
          <a:graphicData uri="http://schemas.openxmlformats.org/drawingml/2006/table">
            <a:tbl>
              <a:tblPr/>
              <a:tblGrid>
                <a:gridCol w="1890712"/>
                <a:gridCol w="2286000"/>
                <a:gridCol w="2520950"/>
                <a:gridCol w="1655763"/>
              </a:tblGrid>
              <a:tr h="5762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區塊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目的</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內容</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rgbClr val="FF3300"/>
                          </a:solidFill>
                          <a:effectLst/>
                          <a:latin typeface="Arial" charset="0"/>
                          <a:ea typeface="華康儷金黑 Std W8" charset="0"/>
                        </a:rPr>
                        <a:t>頻率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207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高價值客戶群</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促使首度參與</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寄送電子邀請函，提供活動特區與抽獎活動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活動發生時</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112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高價值客戶群</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800" b="0" i="0" u="none" strike="noStrike" cap="none" normalizeH="0" baseline="0">
                        <a:ln>
                          <a:noFill/>
                        </a:ln>
                        <a:solidFill>
                          <a:schemeClr val="tx1"/>
                        </a:solidFill>
                        <a:effectLst/>
                        <a:latin typeface="Arial" charset="0"/>
                        <a:ea typeface="新細明體" charset="-12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增加忠誠度</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寄送電子邀請函，前</a:t>
                      </a:r>
                      <a:r>
                        <a:rPr kumimoji="1" lang="en-US" altLang="zh-TW" sz="2600" b="0" i="0" u="none" strike="noStrike" cap="none" normalizeH="0" baseline="0">
                          <a:ln>
                            <a:noFill/>
                          </a:ln>
                          <a:solidFill>
                            <a:schemeClr val="tx1"/>
                          </a:solidFill>
                          <a:effectLst/>
                          <a:latin typeface="華康儷金黑 Std W8" charset="0"/>
                          <a:ea typeface="華康儷金黑 Std W8" charset="0"/>
                        </a:rPr>
                        <a:t>100</a:t>
                      </a:r>
                      <a:r>
                        <a:rPr kumimoji="1" lang="zh-TW" altLang="en-US" sz="2600" b="0" i="0" u="none" strike="noStrike" cap="none" normalizeH="0" baseline="0">
                          <a:ln>
                            <a:noFill/>
                          </a:ln>
                          <a:solidFill>
                            <a:schemeClr val="tx1"/>
                          </a:solidFill>
                          <a:effectLst/>
                          <a:latin typeface="華康儷金黑 Std W8" charset="0"/>
                          <a:ea typeface="華康儷金黑 Std W8" charset="0"/>
                        </a:rPr>
                        <a:t>位參加只有好禮相送</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活動發生時</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6526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網站新註冊者</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歡迎新註冊者，並邀請參加活動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寄送邀信函，讓參加選擇接受老鷹贊助活動通知</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申請後一週內</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0491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所以已經自願申請收到訊息者</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提供參加者加強運動成效資訊</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運動藥品通知，並加與連結更深層討論</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600" b="0" i="0" u="none" strike="noStrike" cap="none" normalizeH="0" baseline="0">
                          <a:ln>
                            <a:noFill/>
                          </a:ln>
                          <a:solidFill>
                            <a:schemeClr val="tx1"/>
                          </a:solidFill>
                          <a:effectLst/>
                          <a:latin typeface="華康儷金黑 Std W8" charset="0"/>
                          <a:ea typeface="華康儷金黑 Std W8" charset="0"/>
                        </a:rPr>
                        <a:t>出現新資訊時</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545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774825" y="549276"/>
            <a:ext cx="78501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病毒式傳播</a:t>
            </a:r>
          </a:p>
          <a:p>
            <a:pPr eaLnBrk="1" fontAlgn="base" hangingPunct="1">
              <a:spcBef>
                <a:spcPct val="50000"/>
              </a:spcBef>
            </a:pPr>
            <a:endParaRPr lang="en-US" altLang="zh-TW" sz="3600">
              <a:solidFill>
                <a:srgbClr val="FF3300"/>
              </a:solidFill>
            </a:endParaRPr>
          </a:p>
        </p:txBody>
      </p:sp>
      <p:sp>
        <p:nvSpPr>
          <p:cNvPr id="38915" name="Text Box 5"/>
          <p:cNvSpPr txBox="1">
            <a:spLocks noChangeArrowheads="1"/>
          </p:cNvSpPr>
          <p:nvPr/>
        </p:nvSpPr>
        <p:spPr bwMode="auto">
          <a:xfrm>
            <a:off x="1847850" y="1341438"/>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拉</a:t>
            </a:r>
            <a:r>
              <a:rPr lang="en-US" altLang="zh-TW"/>
              <a:t>-</a:t>
            </a:r>
            <a:r>
              <a:rPr lang="zh-TW" altLang="en-US"/>
              <a:t>推</a:t>
            </a:r>
            <a:r>
              <a:rPr lang="en-US" altLang="zh-TW"/>
              <a:t>-</a:t>
            </a:r>
            <a:r>
              <a:rPr lang="zh-TW" altLang="en-US"/>
              <a:t>分享的價值鏈</a:t>
            </a:r>
          </a:p>
        </p:txBody>
      </p:sp>
      <p:sp>
        <p:nvSpPr>
          <p:cNvPr id="38916" name="Oval 6"/>
          <p:cNvSpPr>
            <a:spLocks noChangeArrowheads="1"/>
          </p:cNvSpPr>
          <p:nvPr/>
        </p:nvSpPr>
        <p:spPr bwMode="auto">
          <a:xfrm>
            <a:off x="4872038" y="2133601"/>
            <a:ext cx="2303462" cy="1008063"/>
          </a:xfrm>
          <a:prstGeom prst="ellipse">
            <a:avLst/>
          </a:prstGeom>
          <a:solidFill>
            <a:schemeClr val="bg1"/>
          </a:solidFill>
          <a:ln w="38100">
            <a:solidFill>
              <a:srgbClr val="0000FF"/>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8917" name="Oval 7"/>
          <p:cNvSpPr>
            <a:spLocks noChangeArrowheads="1"/>
          </p:cNvSpPr>
          <p:nvPr/>
        </p:nvSpPr>
        <p:spPr bwMode="auto">
          <a:xfrm>
            <a:off x="7032626" y="4724401"/>
            <a:ext cx="2303463" cy="1008063"/>
          </a:xfrm>
          <a:prstGeom prst="ellipse">
            <a:avLst/>
          </a:prstGeom>
          <a:solidFill>
            <a:schemeClr val="bg1"/>
          </a:solidFill>
          <a:ln w="38100">
            <a:solidFill>
              <a:srgbClr val="0000FF"/>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8918" name="Oval 8"/>
          <p:cNvSpPr>
            <a:spLocks noChangeArrowheads="1"/>
          </p:cNvSpPr>
          <p:nvPr/>
        </p:nvSpPr>
        <p:spPr bwMode="auto">
          <a:xfrm>
            <a:off x="2711451" y="4724401"/>
            <a:ext cx="2303463" cy="1008063"/>
          </a:xfrm>
          <a:prstGeom prst="ellipse">
            <a:avLst/>
          </a:prstGeom>
          <a:solidFill>
            <a:schemeClr val="bg1"/>
          </a:solidFill>
          <a:ln w="38100">
            <a:solidFill>
              <a:srgbClr val="0000FF"/>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38919" name="Text Box 9"/>
          <p:cNvSpPr txBox="1">
            <a:spLocks noChangeArrowheads="1"/>
          </p:cNvSpPr>
          <p:nvPr/>
        </p:nvSpPr>
        <p:spPr bwMode="auto">
          <a:xfrm>
            <a:off x="5232400" y="2349500"/>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hangingPunct="1">
              <a:spcBef>
                <a:spcPct val="50000"/>
              </a:spcBef>
            </a:pPr>
            <a:r>
              <a:rPr lang="zh-TW" altLang="en-US"/>
              <a:t>行銷人員</a:t>
            </a:r>
          </a:p>
        </p:txBody>
      </p:sp>
      <p:sp>
        <p:nvSpPr>
          <p:cNvPr id="38920" name="Text Box 10"/>
          <p:cNvSpPr txBox="1">
            <a:spLocks noChangeArrowheads="1"/>
          </p:cNvSpPr>
          <p:nvPr/>
        </p:nvSpPr>
        <p:spPr bwMode="auto">
          <a:xfrm>
            <a:off x="2855913" y="501332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hangingPunct="1">
              <a:spcBef>
                <a:spcPct val="50000"/>
              </a:spcBef>
            </a:pPr>
            <a:r>
              <a:rPr lang="zh-TW" altLang="en-US"/>
              <a:t>主要參與者</a:t>
            </a:r>
          </a:p>
        </p:txBody>
      </p:sp>
      <p:sp>
        <p:nvSpPr>
          <p:cNvPr id="38921" name="Text Box 11"/>
          <p:cNvSpPr txBox="1">
            <a:spLocks noChangeArrowheads="1"/>
          </p:cNvSpPr>
          <p:nvPr/>
        </p:nvSpPr>
        <p:spPr bwMode="auto">
          <a:xfrm>
            <a:off x="7391400" y="4941888"/>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hangingPunct="1">
              <a:spcBef>
                <a:spcPct val="50000"/>
              </a:spcBef>
            </a:pPr>
            <a:r>
              <a:rPr lang="zh-TW" altLang="en-US"/>
              <a:t>次要參與者</a:t>
            </a:r>
          </a:p>
        </p:txBody>
      </p:sp>
      <p:sp>
        <p:nvSpPr>
          <p:cNvPr id="38922" name="Line 12"/>
          <p:cNvSpPr>
            <a:spLocks noChangeShapeType="1"/>
          </p:cNvSpPr>
          <p:nvPr/>
        </p:nvSpPr>
        <p:spPr bwMode="auto">
          <a:xfrm>
            <a:off x="5087938" y="5229225"/>
            <a:ext cx="1871662" cy="0"/>
          </a:xfrm>
          <a:prstGeom prst="line">
            <a:avLst/>
          </a:prstGeom>
          <a:noFill/>
          <a:ln w="635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23" name="Text Box 13"/>
          <p:cNvSpPr txBox="1">
            <a:spLocks noChangeArrowheads="1"/>
          </p:cNvSpPr>
          <p:nvPr/>
        </p:nvSpPr>
        <p:spPr bwMode="auto">
          <a:xfrm>
            <a:off x="5643563" y="533876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solidFill>
                  <a:srgbClr val="FF3300"/>
                </a:solidFill>
              </a:rPr>
              <a:t>分享</a:t>
            </a:r>
          </a:p>
        </p:txBody>
      </p:sp>
      <p:sp>
        <p:nvSpPr>
          <p:cNvPr id="38924" name="Line 14"/>
          <p:cNvSpPr>
            <a:spLocks noChangeShapeType="1"/>
          </p:cNvSpPr>
          <p:nvPr/>
        </p:nvSpPr>
        <p:spPr bwMode="auto">
          <a:xfrm flipH="1">
            <a:off x="3792538" y="2852739"/>
            <a:ext cx="1079500" cy="1800225"/>
          </a:xfrm>
          <a:prstGeom prst="line">
            <a:avLst/>
          </a:prstGeom>
          <a:noFill/>
          <a:ln w="635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25" name="Text Box 15"/>
          <p:cNvSpPr txBox="1">
            <a:spLocks noChangeArrowheads="1"/>
          </p:cNvSpPr>
          <p:nvPr/>
        </p:nvSpPr>
        <p:spPr bwMode="auto">
          <a:xfrm>
            <a:off x="3719513" y="33575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solidFill>
                  <a:srgbClr val="FF3300"/>
                </a:solidFill>
              </a:rPr>
              <a:t>推</a:t>
            </a:r>
          </a:p>
        </p:txBody>
      </p:sp>
      <p:sp>
        <p:nvSpPr>
          <p:cNvPr id="38926" name="Line 16"/>
          <p:cNvSpPr>
            <a:spLocks noChangeShapeType="1"/>
          </p:cNvSpPr>
          <p:nvPr/>
        </p:nvSpPr>
        <p:spPr bwMode="auto">
          <a:xfrm flipV="1">
            <a:off x="4224338" y="3068638"/>
            <a:ext cx="1079500" cy="1655762"/>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27" name="Text Box 17"/>
          <p:cNvSpPr txBox="1">
            <a:spLocks noChangeArrowheads="1"/>
          </p:cNvSpPr>
          <p:nvPr/>
        </p:nvSpPr>
        <p:spPr bwMode="auto">
          <a:xfrm>
            <a:off x="4872038" y="37893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拉</a:t>
            </a:r>
          </a:p>
        </p:txBody>
      </p:sp>
      <p:sp>
        <p:nvSpPr>
          <p:cNvPr id="38928" name="Line 18"/>
          <p:cNvSpPr>
            <a:spLocks noChangeShapeType="1"/>
          </p:cNvSpPr>
          <p:nvPr/>
        </p:nvSpPr>
        <p:spPr bwMode="auto">
          <a:xfrm>
            <a:off x="7032625" y="2924175"/>
            <a:ext cx="1295400" cy="1728788"/>
          </a:xfrm>
          <a:prstGeom prst="line">
            <a:avLst/>
          </a:prstGeom>
          <a:noFill/>
          <a:ln w="635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29" name="Text Box 19"/>
          <p:cNvSpPr txBox="1">
            <a:spLocks noChangeArrowheads="1"/>
          </p:cNvSpPr>
          <p:nvPr/>
        </p:nvSpPr>
        <p:spPr bwMode="auto">
          <a:xfrm>
            <a:off x="7751763" y="32845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solidFill>
                  <a:srgbClr val="FF3300"/>
                </a:solidFill>
              </a:rPr>
              <a:t>推</a:t>
            </a:r>
          </a:p>
        </p:txBody>
      </p:sp>
      <p:sp>
        <p:nvSpPr>
          <p:cNvPr id="38930" name="Line 20"/>
          <p:cNvSpPr>
            <a:spLocks noChangeShapeType="1"/>
          </p:cNvSpPr>
          <p:nvPr/>
        </p:nvSpPr>
        <p:spPr bwMode="auto">
          <a:xfrm flipH="1" flipV="1">
            <a:off x="6816725" y="3068638"/>
            <a:ext cx="935038" cy="1655762"/>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8931" name="Text Box 21"/>
          <p:cNvSpPr txBox="1">
            <a:spLocks noChangeArrowheads="1"/>
          </p:cNvSpPr>
          <p:nvPr/>
        </p:nvSpPr>
        <p:spPr bwMode="auto">
          <a:xfrm>
            <a:off x="6743700" y="378936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拉</a:t>
            </a:r>
          </a:p>
        </p:txBody>
      </p:sp>
    </p:spTree>
    <p:extLst>
      <p:ext uri="{BB962C8B-B14F-4D97-AF65-F5344CB8AC3E}">
        <p14:creationId xmlns:p14="http://schemas.microsoft.com/office/powerpoint/2010/main" val="2653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2705100" y="1989138"/>
            <a:ext cx="69405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老鷹運動用品的病毒式傳播計畫</a:t>
            </a:r>
          </a:p>
        </p:txBody>
      </p:sp>
    </p:spTree>
    <p:extLst>
      <p:ext uri="{BB962C8B-B14F-4D97-AF65-F5344CB8AC3E}">
        <p14:creationId xmlns:p14="http://schemas.microsoft.com/office/powerpoint/2010/main" val="137825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定義參與者寫真與目標</a:t>
            </a:r>
          </a:p>
        </p:txBody>
      </p:sp>
      <p:sp>
        <p:nvSpPr>
          <p:cNvPr id="4099" name="Text Box 6"/>
          <p:cNvSpPr txBox="1">
            <a:spLocks noChangeArrowheads="1"/>
          </p:cNvSpPr>
          <p:nvPr/>
        </p:nvSpPr>
        <p:spPr bwMode="auto">
          <a:xfrm>
            <a:off x="2279650" y="1557338"/>
            <a:ext cx="78486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更加強調消費者如何以參與者身分和行銷人互動</a:t>
            </a:r>
          </a:p>
          <a:p>
            <a:pPr eaLnBrk="1" fontAlgn="base" hangingPunct="1">
              <a:spcBef>
                <a:spcPct val="50000"/>
              </a:spcBef>
            </a:pPr>
            <a:r>
              <a:rPr lang="en-US" altLang="zh-TW" sz="2800"/>
              <a:t>What is participant’s insight?</a:t>
            </a:r>
          </a:p>
          <a:p>
            <a:pPr eaLnBrk="1" fontAlgn="base" hangingPunct="1">
              <a:spcBef>
                <a:spcPct val="50000"/>
              </a:spcBef>
            </a:pPr>
            <a:r>
              <a:rPr lang="en-US" altLang="zh-TW" sz="2800"/>
              <a:t>What is my major goal?</a:t>
            </a:r>
          </a:p>
        </p:txBody>
      </p:sp>
      <p:sp>
        <p:nvSpPr>
          <p:cNvPr id="4102" name="文字方塊 10"/>
          <p:cNvSpPr txBox="1">
            <a:spLocks noChangeArrowheads="1"/>
          </p:cNvSpPr>
          <p:nvPr/>
        </p:nvSpPr>
        <p:spPr bwMode="auto">
          <a:xfrm>
            <a:off x="5493955" y="6396335"/>
            <a:ext cx="4198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dirty="0" smtClean="0"/>
              <a:t>圖</a:t>
            </a:r>
            <a:r>
              <a:rPr lang="en-US" altLang="zh-TW" dirty="0" smtClean="0"/>
              <a:t>1.</a:t>
            </a:r>
            <a:r>
              <a:rPr lang="zh-TW" altLang="en-US" dirty="0" smtClean="0"/>
              <a:t>數位</a:t>
            </a:r>
            <a:r>
              <a:rPr lang="zh-TW" altLang="en-US" dirty="0"/>
              <a:t>行銷企劃的第一階段</a:t>
            </a:r>
          </a:p>
        </p:txBody>
      </p:sp>
      <p:grpSp>
        <p:nvGrpSpPr>
          <p:cNvPr id="3" name="群組 2"/>
          <p:cNvGrpSpPr/>
          <p:nvPr/>
        </p:nvGrpSpPr>
        <p:grpSpPr>
          <a:xfrm>
            <a:off x="5835625" y="3114101"/>
            <a:ext cx="3175000" cy="3175000"/>
            <a:chOff x="5835625" y="3114101"/>
            <a:chExt cx="3175000" cy="317500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30626">
              <a:off x="5835625" y="3114101"/>
              <a:ext cx="3175000" cy="3175000"/>
            </a:xfrm>
            <a:prstGeom prst="rect">
              <a:avLst/>
            </a:prstGeom>
          </p:spPr>
        </p:pic>
        <p:sp>
          <p:nvSpPr>
            <p:cNvPr id="4101" name="文字方塊 8"/>
            <p:cNvSpPr txBox="1">
              <a:spLocks noChangeArrowheads="1"/>
            </p:cNvSpPr>
            <p:nvPr/>
          </p:nvSpPr>
          <p:spPr bwMode="auto">
            <a:xfrm flipH="1">
              <a:off x="6959601" y="3931515"/>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dirty="0"/>
                <a:t>參與者寫真與目標</a:t>
              </a:r>
            </a:p>
          </p:txBody>
        </p:sp>
      </p:grpSp>
    </p:spTree>
    <p:extLst>
      <p:ext uri="{BB962C8B-B14F-4D97-AF65-F5344CB8AC3E}">
        <p14:creationId xmlns:p14="http://schemas.microsoft.com/office/powerpoint/2010/main" val="1792718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39" name="Group 35"/>
          <p:cNvGraphicFramePr>
            <a:graphicFrameLocks noGrp="1"/>
          </p:cNvGraphicFramePr>
          <p:nvPr/>
        </p:nvGraphicFramePr>
        <p:xfrm>
          <a:off x="1774826" y="260351"/>
          <a:ext cx="8588375" cy="6264275"/>
        </p:xfrm>
        <a:graphic>
          <a:graphicData uri="http://schemas.openxmlformats.org/drawingml/2006/table">
            <a:tbl>
              <a:tblPr/>
              <a:tblGrid>
                <a:gridCol w="2665413"/>
                <a:gridCol w="2671762"/>
                <a:gridCol w="3251200"/>
              </a:tblGrid>
              <a:tr h="118903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內容與形式</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目的與作用</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即時的病毒式傳播</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6922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Arial" charset="0"/>
                          <a:ea typeface="華康儷金黑 Std W8" charset="0"/>
                        </a:rPr>
                        <a:t>可能成為最好的你影片。內容提到老鷹運動運品講解正確運動秘訣的五段系列短片</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提供有關運動表現重點訊息，並鼓勵客戶更加強運動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寄送給五位朋友，即可得到參加活動入場卷</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6906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Arial" charset="0"/>
                          <a:ea typeface="華康儷金黑 Std W8" charset="0"/>
                        </a:rPr>
                        <a:t>數位活動月曆</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鼓勵參與者善用這份數位活動日曆，隨時查詢活動資訊</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寄送給五位朋友，即可得到參加老鷹活動的門票</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6922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Arial" charset="0"/>
                          <a:ea typeface="華康儷金黑 Std W8" charset="0"/>
                        </a:rPr>
                        <a:t>運動影片精采片段</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Arial" charset="0"/>
                          <a:ea typeface="華康儷金黑 Std W8" charset="0"/>
                        </a:rPr>
                        <a:t>建立老鷹贊助的極限運動活動的興趣及知識</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a:ln>
                            <a:noFill/>
                          </a:ln>
                          <a:solidFill>
                            <a:schemeClr val="tx1"/>
                          </a:solidFill>
                          <a:effectLst/>
                          <a:latin typeface="Arial" charset="0"/>
                          <a:ea typeface="華康儷金黑 Std W8" charset="0"/>
                        </a:rPr>
                        <a:t>告訴五位可能對活動有興趣的朋友，並且抽獎送出五張入場卷</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44228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7</a:t>
            </a:r>
          </a:p>
        </p:txBody>
      </p:sp>
      <p:sp>
        <p:nvSpPr>
          <p:cNvPr id="41987" name="Text Box 5"/>
          <p:cNvSpPr txBox="1">
            <a:spLocks noChangeArrowheads="1"/>
          </p:cNvSpPr>
          <p:nvPr/>
        </p:nvSpPr>
        <p:spPr bwMode="auto">
          <a:xfrm>
            <a:off x="2279650" y="2492376"/>
            <a:ext cx="79200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行銷人必須了解廣大、多元的傳播管道新選擇，</a:t>
            </a:r>
          </a:p>
          <a:p>
            <a:pPr eaLnBrk="1" fontAlgn="base" hangingPunct="1">
              <a:spcBef>
                <a:spcPct val="50000"/>
              </a:spcBef>
            </a:pPr>
            <a:r>
              <a:rPr lang="zh-TW" altLang="en-US" sz="2800"/>
              <a:t>其中包含許多付費機制。</a:t>
            </a:r>
          </a:p>
          <a:p>
            <a:pPr eaLnBrk="1" fontAlgn="base" hangingPunct="1">
              <a:spcBef>
                <a:spcPct val="50000"/>
              </a:spcBef>
            </a:pPr>
            <a:r>
              <a:rPr lang="zh-TW" altLang="en-US" sz="2800"/>
              <a:t>網路搜尋也將在數位行銷中扮演關鍵角色。</a:t>
            </a:r>
          </a:p>
        </p:txBody>
      </p:sp>
    </p:spTree>
    <p:extLst>
      <p:ext uri="{BB962C8B-B14F-4D97-AF65-F5344CB8AC3E}">
        <p14:creationId xmlns:p14="http://schemas.microsoft.com/office/powerpoint/2010/main" val="728056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1774825" y="0"/>
            <a:ext cx="7850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老鷹數位知名度計畫</a:t>
            </a:r>
          </a:p>
        </p:txBody>
      </p:sp>
      <p:graphicFrame>
        <p:nvGraphicFramePr>
          <p:cNvPr id="45108" name="Group 52"/>
          <p:cNvGraphicFramePr>
            <a:graphicFrameLocks noGrp="1"/>
          </p:cNvGraphicFramePr>
          <p:nvPr/>
        </p:nvGraphicFramePr>
        <p:xfrm>
          <a:off x="1703389" y="836614"/>
          <a:ext cx="8569325" cy="5430837"/>
        </p:xfrm>
        <a:graphic>
          <a:graphicData uri="http://schemas.openxmlformats.org/drawingml/2006/table">
            <a:tbl>
              <a:tblPr/>
              <a:tblGrid>
                <a:gridCol w="1177925"/>
                <a:gridCol w="3071812"/>
                <a:gridCol w="2500313"/>
                <a:gridCol w="1819275"/>
              </a:tblGrid>
              <a:tr h="4953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Arial" charset="0"/>
                          <a:ea typeface="華康儷金黑 Std W8" charset="0"/>
                        </a:rPr>
                        <a:t>形式</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Arial" charset="0"/>
                          <a:ea typeface="華康儷金黑 Std W8" charset="0"/>
                        </a:rPr>
                        <a:t>網站或數位頻道</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Arial" charset="0"/>
                          <a:ea typeface="華康儷金黑 Std W8" charset="0"/>
                        </a:rPr>
                        <a:t>角色</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Arial" charset="0"/>
                          <a:ea typeface="華康儷金黑 Std W8" charset="0"/>
                        </a:rPr>
                        <a:t>主要數據</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0013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展示</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ESPN.COM</a:t>
                      </a:r>
                      <a:r>
                        <a:rPr kumimoji="1" lang="zh-TW" altLang="en-US" sz="2400" b="0" i="0" u="none" strike="noStrike" cap="none" normalizeH="0" baseline="0">
                          <a:ln>
                            <a:noFill/>
                          </a:ln>
                          <a:solidFill>
                            <a:schemeClr val="tx1"/>
                          </a:solidFill>
                          <a:effectLst/>
                          <a:latin typeface="華康儷金黑 Std W8" charset="0"/>
                          <a:ea typeface="華康儷金黑 Std W8" charset="0"/>
                        </a:rPr>
                        <a:t>廣告通路</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各種不同網站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登上許多網路廣告版以建立在極限運動品牌形象</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老鷹網站點閱率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985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搜尋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Arial" charset="0"/>
                        <a:ea typeface="新細明體" charset="-12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亞洲與歐洲的</a:t>
                      </a:r>
                      <a:r>
                        <a:rPr kumimoji="1" lang="en-US" altLang="zh-TW" sz="2400" b="0" i="0" u="none" strike="noStrike" cap="none" normalizeH="0" baseline="0">
                          <a:ln>
                            <a:noFill/>
                          </a:ln>
                          <a:solidFill>
                            <a:schemeClr val="tx1"/>
                          </a:solidFill>
                          <a:effectLst/>
                          <a:latin typeface="華康儷金黑 Std W8" charset="0"/>
                          <a:ea typeface="華康儷金黑 Std W8" charset="0"/>
                        </a:rPr>
                        <a:t>Google</a:t>
                      </a:r>
                      <a:r>
                        <a:rPr kumimoji="1" lang="zh-TW" altLang="en-US" sz="2400" b="0" i="0" u="none" strike="noStrike" cap="none" normalizeH="0" baseline="0">
                          <a:ln>
                            <a:noFill/>
                          </a:ln>
                          <a:solidFill>
                            <a:schemeClr val="tx1"/>
                          </a:solidFill>
                          <a:effectLst/>
                          <a:latin typeface="華康儷金黑 Std W8" charset="0"/>
                          <a:ea typeface="華康儷金黑 Std W8" charset="0"/>
                        </a:rPr>
                        <a:t>關鍵字</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假日特惠。年度五折優惠</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點入購買指數</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588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相關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團體</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華康儷金黑 Std W8" charset="0"/>
                          <a:ea typeface="華康儷金黑 Std W8" charset="0"/>
                        </a:rPr>
                        <a:t>Extremesports.com</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市場上活動與網路的主要夥伴</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老鷹網站點閱率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0013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贊助</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接洽後單位</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極限運動的新電動遊戲</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在主標或封面上顯示老鷹招牌及特別促銷活動</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經由點閱而參加促銷活動比例</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851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8</a:t>
            </a:r>
          </a:p>
        </p:txBody>
      </p:sp>
      <p:sp>
        <p:nvSpPr>
          <p:cNvPr id="44035" name="Text Box 5"/>
          <p:cNvSpPr txBox="1">
            <a:spLocks noChangeArrowheads="1"/>
          </p:cNvSpPr>
          <p:nvPr/>
        </p:nvSpPr>
        <p:spPr bwMode="auto">
          <a:xfrm>
            <a:off x="2063750" y="1916113"/>
            <a:ext cx="8280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對於新聞事件，消費者的反應永遠比企業來的快。</a:t>
            </a:r>
          </a:p>
          <a:p>
            <a:pPr eaLnBrk="1" fontAlgn="base" hangingPunct="1">
              <a:spcBef>
                <a:spcPct val="50000"/>
              </a:spcBef>
            </a:pPr>
            <a:r>
              <a:rPr lang="zh-TW" altLang="en-US" sz="2800"/>
              <a:t>因此，在網路世界中不要嘗試駕馭新聞。</a:t>
            </a:r>
          </a:p>
          <a:p>
            <a:pPr eaLnBrk="1" fontAlgn="base" hangingPunct="1">
              <a:spcBef>
                <a:spcPct val="50000"/>
              </a:spcBef>
            </a:pPr>
            <a:r>
              <a:rPr lang="zh-TW" altLang="en-US" sz="2800"/>
              <a:t>數位行銷人應該致力於利用手邊可能的媒介</a:t>
            </a:r>
          </a:p>
          <a:p>
            <a:pPr eaLnBrk="1" fontAlgn="base" hangingPunct="1">
              <a:spcBef>
                <a:spcPct val="50000"/>
              </a:spcBef>
            </a:pPr>
            <a:r>
              <a:rPr lang="zh-TW" altLang="en-US" sz="2800"/>
              <a:t>與大眾對話。試著去影響話題，</a:t>
            </a:r>
          </a:p>
          <a:p>
            <a:pPr eaLnBrk="1" fontAlgn="base" hangingPunct="1">
              <a:spcBef>
                <a:spcPct val="50000"/>
              </a:spcBef>
            </a:pPr>
            <a:r>
              <a:rPr lang="zh-TW" altLang="en-US" sz="2800"/>
              <a:t>而不是命令別人該怎麼說。</a:t>
            </a:r>
          </a:p>
        </p:txBody>
      </p:sp>
    </p:spTree>
    <p:extLst>
      <p:ext uri="{BB962C8B-B14F-4D97-AF65-F5344CB8AC3E}">
        <p14:creationId xmlns:p14="http://schemas.microsoft.com/office/powerpoint/2010/main" val="160397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數位影響計劃－考量重點</a:t>
            </a:r>
          </a:p>
        </p:txBody>
      </p:sp>
      <p:sp>
        <p:nvSpPr>
          <p:cNvPr id="45059" name="Text Box 5"/>
          <p:cNvSpPr txBox="1">
            <a:spLocks noChangeArrowheads="1"/>
          </p:cNvSpPr>
          <p:nvPr/>
        </p:nvSpPr>
        <p:spPr bwMode="auto">
          <a:xfrm>
            <a:off x="1524000" y="1584325"/>
            <a:ext cx="687705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3600"/>
              <a:t>Δ</a:t>
            </a:r>
            <a:r>
              <a:rPr lang="zh-TW" altLang="en-US" sz="3200"/>
              <a:t>識別具關鍵影響力的通路與行動</a:t>
            </a:r>
          </a:p>
          <a:p>
            <a:pPr eaLnBrk="1" fontAlgn="base" hangingPunct="1">
              <a:spcBef>
                <a:spcPct val="50000"/>
              </a:spcBef>
            </a:pPr>
            <a:r>
              <a:rPr lang="en-US" altLang="zh-TW" sz="3200"/>
              <a:t>Δ</a:t>
            </a:r>
            <a:r>
              <a:rPr lang="zh-TW" altLang="en-US" sz="3200"/>
              <a:t>企業溝通和部落格政策</a:t>
            </a:r>
          </a:p>
          <a:p>
            <a:pPr eaLnBrk="1" fontAlgn="base" hangingPunct="1">
              <a:spcBef>
                <a:spcPct val="50000"/>
              </a:spcBef>
            </a:pPr>
            <a:r>
              <a:rPr lang="en-US" altLang="zh-TW" sz="3600"/>
              <a:t>Δ</a:t>
            </a:r>
            <a:r>
              <a:rPr lang="zh-TW" altLang="en-US" sz="3600"/>
              <a:t>速度</a:t>
            </a:r>
          </a:p>
          <a:p>
            <a:pPr eaLnBrk="1" fontAlgn="base" hangingPunct="1">
              <a:spcBef>
                <a:spcPct val="50000"/>
              </a:spcBef>
            </a:pPr>
            <a:r>
              <a:rPr lang="en-US" altLang="zh-TW" sz="3600"/>
              <a:t>Δ</a:t>
            </a:r>
            <a:r>
              <a:rPr lang="zh-TW" altLang="en-US" sz="3600"/>
              <a:t>語氣</a:t>
            </a:r>
          </a:p>
          <a:p>
            <a:pPr eaLnBrk="1" fontAlgn="base" hangingPunct="1">
              <a:spcBef>
                <a:spcPct val="50000"/>
              </a:spcBef>
            </a:pPr>
            <a:r>
              <a:rPr lang="en-US" altLang="zh-TW" sz="3600"/>
              <a:t>Δ</a:t>
            </a:r>
            <a:r>
              <a:rPr lang="zh-TW" altLang="en-US" sz="3600"/>
              <a:t>透視</a:t>
            </a:r>
          </a:p>
          <a:p>
            <a:pPr eaLnBrk="1" fontAlgn="base" hangingPunct="1">
              <a:spcBef>
                <a:spcPct val="50000"/>
              </a:spcBef>
            </a:pPr>
            <a:endParaRPr lang="zh-TW" altLang="en-US" sz="3200"/>
          </a:p>
          <a:p>
            <a:pPr eaLnBrk="1" fontAlgn="base" hangingPunct="1">
              <a:spcBef>
                <a:spcPct val="50000"/>
              </a:spcBef>
            </a:pPr>
            <a:endParaRPr lang="zh-TW" altLang="en-US" sz="3200"/>
          </a:p>
          <a:p>
            <a:pPr eaLnBrk="1" fontAlgn="base" hangingPunct="1">
              <a:spcBef>
                <a:spcPct val="50000"/>
              </a:spcBef>
            </a:pPr>
            <a:endParaRPr lang="en-US" altLang="zh-TW" sz="4000"/>
          </a:p>
        </p:txBody>
      </p:sp>
      <p:sp>
        <p:nvSpPr>
          <p:cNvPr id="45060" name="Text Box 6"/>
          <p:cNvSpPr txBox="1">
            <a:spLocks noChangeArrowheads="1"/>
          </p:cNvSpPr>
          <p:nvPr/>
        </p:nvSpPr>
        <p:spPr bwMode="auto">
          <a:xfrm>
            <a:off x="6311900" y="2492375"/>
            <a:ext cx="36004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3600"/>
              <a:t>Δ</a:t>
            </a:r>
            <a:r>
              <a:rPr lang="zh-TW" altLang="en-US" sz="3600"/>
              <a:t>警告</a:t>
            </a:r>
          </a:p>
          <a:p>
            <a:pPr eaLnBrk="1" fontAlgn="base" hangingPunct="1">
              <a:spcBef>
                <a:spcPct val="50000"/>
              </a:spcBef>
            </a:pPr>
            <a:r>
              <a:rPr lang="en-US" altLang="zh-TW" sz="3600"/>
              <a:t>Δ</a:t>
            </a:r>
            <a:r>
              <a:rPr lang="zh-TW" altLang="en-US" sz="3600"/>
              <a:t>品牌粉絲</a:t>
            </a:r>
          </a:p>
          <a:p>
            <a:pPr eaLnBrk="1" fontAlgn="base" hangingPunct="1">
              <a:spcBef>
                <a:spcPct val="50000"/>
              </a:spcBef>
            </a:pPr>
            <a:r>
              <a:rPr lang="en-US" altLang="zh-TW" sz="3600"/>
              <a:t>Δ</a:t>
            </a:r>
            <a:r>
              <a:rPr lang="zh-TW" altLang="en-US" sz="3600"/>
              <a:t>數位影響素材</a:t>
            </a:r>
          </a:p>
          <a:p>
            <a:pPr eaLnBrk="1" fontAlgn="base" hangingPunct="1">
              <a:spcBef>
                <a:spcPct val="50000"/>
              </a:spcBef>
            </a:pPr>
            <a:r>
              <a:rPr lang="en-US" altLang="zh-TW" sz="3600"/>
              <a:t>Δ</a:t>
            </a:r>
            <a:r>
              <a:rPr lang="zh-TW" altLang="en-US" sz="3600"/>
              <a:t>網路監看計畫</a:t>
            </a:r>
          </a:p>
          <a:p>
            <a:pPr eaLnBrk="1" fontAlgn="base" hangingPunct="1">
              <a:spcBef>
                <a:spcPct val="50000"/>
              </a:spcBef>
            </a:pPr>
            <a:r>
              <a:rPr lang="en-US" altLang="zh-TW" sz="3600"/>
              <a:t>Δ</a:t>
            </a:r>
            <a:r>
              <a:rPr lang="zh-TW" altLang="en-US" sz="3600"/>
              <a:t>危機處理計畫</a:t>
            </a:r>
          </a:p>
        </p:txBody>
      </p:sp>
    </p:spTree>
    <p:extLst>
      <p:ext uri="{BB962C8B-B14F-4D97-AF65-F5344CB8AC3E}">
        <p14:creationId xmlns:p14="http://schemas.microsoft.com/office/powerpoint/2010/main" val="728832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774825" y="0"/>
            <a:ext cx="7850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老鷹運動用品數位影響計畫</a:t>
            </a:r>
          </a:p>
        </p:txBody>
      </p:sp>
      <p:graphicFrame>
        <p:nvGraphicFramePr>
          <p:cNvPr id="50269" name="Group 93"/>
          <p:cNvGraphicFramePr>
            <a:graphicFrameLocks noGrp="1"/>
          </p:cNvGraphicFramePr>
          <p:nvPr/>
        </p:nvGraphicFramePr>
        <p:xfrm>
          <a:off x="1919288" y="836613"/>
          <a:ext cx="8424862" cy="5410200"/>
        </p:xfrm>
        <a:graphic>
          <a:graphicData uri="http://schemas.openxmlformats.org/drawingml/2006/table">
            <a:tbl>
              <a:tblPr/>
              <a:tblGrid>
                <a:gridCol w="2808287"/>
                <a:gridCol w="4392613"/>
                <a:gridCol w="1223962"/>
              </a:tblGrid>
              <a:tr h="81597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rgbClr val="FF0000"/>
                          </a:solidFill>
                          <a:effectLst/>
                          <a:latin typeface="華康儷金黑 Std W8" charset="0"/>
                          <a:ea typeface="華康儷金黑 Std W8" charset="0"/>
                        </a:rPr>
                        <a:t>影響傳播管道通路</a:t>
                      </a:r>
                      <a:r>
                        <a:rPr kumimoji="1" lang="en-US" altLang="zh-TW" sz="2000" b="0" i="0" u="none" strike="noStrike" cap="none" normalizeH="0" baseline="0">
                          <a:ln>
                            <a:noFill/>
                          </a:ln>
                          <a:solidFill>
                            <a:srgbClr val="FF0000"/>
                          </a:solidFill>
                          <a:effectLst/>
                          <a:latin typeface="華康儷金黑 Std W8" charset="0"/>
                          <a:ea typeface="華康儷金黑 Std W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rgbClr val="FF0000"/>
                          </a:solidFill>
                          <a:effectLst/>
                          <a:latin typeface="華康儷金黑 Std W8" charset="0"/>
                          <a:ea typeface="華康儷金黑 Std W8" charset="0"/>
                        </a:rPr>
                        <a:t>目標群眾</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rgbClr val="FF0000"/>
                          </a:solidFill>
                          <a:effectLst/>
                          <a:latin typeface="華康儷金黑 Std W8" charset="0"/>
                          <a:ea typeface="華康儷金黑 Std W8" charset="0"/>
                        </a:rPr>
                        <a:t>內容</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rgbClr val="FF0000"/>
                          </a:solidFill>
                          <a:effectLst/>
                          <a:latin typeface="華康儷金黑 Std W8" charset="0"/>
                          <a:ea typeface="華康儷金黑 Std W8" charset="0"/>
                        </a:rPr>
                        <a:t>頻率</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65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極限運動與運動表演的部落格</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老鷹活動中的高級會員參加部落格中幾項重要討論</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每日</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446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老鷹部落格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000" b="0" i="0" u="none" strike="noStrike" cap="none" normalizeH="0" baseline="0">
                          <a:ln>
                            <a:noFill/>
                          </a:ln>
                          <a:solidFill>
                            <a:schemeClr val="tx1"/>
                          </a:solidFill>
                          <a:effectLst/>
                          <a:latin typeface="華康儷金黑 Std W8" charset="0"/>
                          <a:ea typeface="華康儷金黑 Std W8" charset="0"/>
                        </a:rPr>
                        <a:t>跑步的男人</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提供對公司內部的一些想法，以及有關老鷹運動用品贊助的極限運動活動的內部資訊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每日</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品牌粉絲部落格</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提供使用老鷹運動用品的極限運動狂熱者影音部落格</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每周</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604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監控計畫</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許多有關極限運動的議題、關鍵字、表現進步及運動相關藥品</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持續</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危機處理計畫</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老鷹的關鍵器材如何達到運動安全和使用合法的運動表現強化技術的立場</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a:ln>
                            <a:noFill/>
                          </a:ln>
                          <a:solidFill>
                            <a:schemeClr val="tx1"/>
                          </a:solidFill>
                          <a:effectLst/>
                          <a:latin typeface="華康儷金黑 Std W8" charset="0"/>
                          <a:ea typeface="華康儷金黑 Std W8" charset="0"/>
                        </a:rPr>
                        <a:t>需要時</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651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9</a:t>
            </a:r>
          </a:p>
        </p:txBody>
      </p:sp>
      <p:sp>
        <p:nvSpPr>
          <p:cNvPr id="47107" name="Text Box 5"/>
          <p:cNvSpPr txBox="1">
            <a:spLocks noChangeArrowheads="1"/>
          </p:cNvSpPr>
          <p:nvPr/>
        </p:nvSpPr>
        <p:spPr bwMode="auto">
          <a:xfrm>
            <a:off x="2063750" y="1916113"/>
            <a:ext cx="82804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目前現有的整合行銷傳播方式並不足夠。</a:t>
            </a:r>
          </a:p>
          <a:p>
            <a:pPr eaLnBrk="1" fontAlgn="base" hangingPunct="1">
              <a:spcBef>
                <a:spcPct val="50000"/>
              </a:spcBef>
            </a:pPr>
            <a:r>
              <a:rPr lang="zh-TW" altLang="en-US" sz="2800"/>
              <a:t>行銷人需要更豐富且具有深度的手法</a:t>
            </a:r>
          </a:p>
          <a:p>
            <a:pPr eaLnBrk="1" fontAlgn="base" hangingPunct="1">
              <a:spcBef>
                <a:spcPct val="50000"/>
              </a:spcBef>
            </a:pPr>
            <a:r>
              <a:rPr lang="zh-TW" altLang="en-US" sz="2800"/>
              <a:t>來連結實體和數位接觸點。除此之外，</a:t>
            </a:r>
          </a:p>
          <a:p>
            <a:pPr eaLnBrk="1" fontAlgn="base" hangingPunct="1">
              <a:spcBef>
                <a:spcPct val="50000"/>
              </a:spcBef>
            </a:pPr>
            <a:r>
              <a:rPr lang="zh-TW" altLang="en-US" sz="2800"/>
              <a:t>他們還需要將注意力由整合品牌形象轉移至</a:t>
            </a:r>
          </a:p>
          <a:p>
            <a:pPr eaLnBrk="1" fontAlgn="base" hangingPunct="1">
              <a:spcBef>
                <a:spcPct val="50000"/>
              </a:spcBef>
            </a:pPr>
            <a:r>
              <a:rPr lang="zh-TW" altLang="en-US" sz="2800"/>
              <a:t>每個消費者經驗的統合。</a:t>
            </a:r>
          </a:p>
          <a:p>
            <a:pPr eaLnBrk="1" fontAlgn="base" hangingPunct="1">
              <a:spcBef>
                <a:spcPct val="50000"/>
              </a:spcBef>
            </a:pPr>
            <a:r>
              <a:rPr lang="zh-TW" altLang="en-US" sz="2800"/>
              <a:t>妥善利用每位顧客的資料，</a:t>
            </a:r>
          </a:p>
          <a:p>
            <a:pPr eaLnBrk="1" fontAlgn="base" hangingPunct="1">
              <a:spcBef>
                <a:spcPct val="50000"/>
              </a:spcBef>
            </a:pPr>
            <a:r>
              <a:rPr lang="zh-TW" altLang="en-US" sz="2800"/>
              <a:t>能使行銷人與顧客進行持續的對話。</a:t>
            </a:r>
          </a:p>
        </p:txBody>
      </p:sp>
    </p:spTree>
    <p:extLst>
      <p:ext uri="{BB962C8B-B14F-4D97-AF65-F5344CB8AC3E}">
        <p14:creationId xmlns:p14="http://schemas.microsoft.com/office/powerpoint/2010/main" val="913397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傳播管道通路統合計畫－考量重點</a:t>
            </a:r>
          </a:p>
        </p:txBody>
      </p:sp>
      <p:sp>
        <p:nvSpPr>
          <p:cNvPr id="48131" name="Text Box 5"/>
          <p:cNvSpPr txBox="1">
            <a:spLocks noChangeArrowheads="1"/>
          </p:cNvSpPr>
          <p:nvPr/>
        </p:nvSpPr>
        <p:spPr bwMode="auto">
          <a:xfrm>
            <a:off x="1847850" y="1341438"/>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整合實體與數位通路</a:t>
            </a:r>
          </a:p>
        </p:txBody>
      </p:sp>
      <p:sp>
        <p:nvSpPr>
          <p:cNvPr id="48132" name="Line 27"/>
          <p:cNvSpPr>
            <a:spLocks noChangeShapeType="1"/>
          </p:cNvSpPr>
          <p:nvPr/>
        </p:nvSpPr>
        <p:spPr bwMode="auto">
          <a:xfrm>
            <a:off x="2279650"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3" name="Line 33"/>
          <p:cNvSpPr>
            <a:spLocks noChangeShapeType="1"/>
          </p:cNvSpPr>
          <p:nvPr/>
        </p:nvSpPr>
        <p:spPr bwMode="auto">
          <a:xfrm>
            <a:off x="3792538"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4" name="Line 34"/>
          <p:cNvSpPr>
            <a:spLocks noChangeShapeType="1"/>
          </p:cNvSpPr>
          <p:nvPr/>
        </p:nvSpPr>
        <p:spPr bwMode="auto">
          <a:xfrm>
            <a:off x="5303838"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5" name="Line 35"/>
          <p:cNvSpPr>
            <a:spLocks noChangeShapeType="1"/>
          </p:cNvSpPr>
          <p:nvPr/>
        </p:nvSpPr>
        <p:spPr bwMode="auto">
          <a:xfrm>
            <a:off x="6816725"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6" name="Line 36"/>
          <p:cNvSpPr>
            <a:spLocks noChangeShapeType="1"/>
          </p:cNvSpPr>
          <p:nvPr/>
        </p:nvSpPr>
        <p:spPr bwMode="auto">
          <a:xfrm>
            <a:off x="8328025"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137" name="Line 37"/>
          <p:cNvSpPr>
            <a:spLocks noChangeShapeType="1"/>
          </p:cNvSpPr>
          <p:nvPr/>
        </p:nvSpPr>
        <p:spPr bwMode="auto">
          <a:xfrm>
            <a:off x="9912350" y="3644900"/>
            <a:ext cx="0" cy="1296988"/>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 name="圓角矩形 26"/>
          <p:cNvSpPr>
            <a:spLocks noChangeArrowheads="1"/>
          </p:cNvSpPr>
          <p:nvPr/>
        </p:nvSpPr>
        <p:spPr bwMode="auto">
          <a:xfrm>
            <a:off x="1809751" y="5000625"/>
            <a:ext cx="8501063" cy="1214438"/>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zh-TW" altLang="en-US" sz="4000" dirty="0">
                <a:ea typeface="華康儷金黑 Std W8" pitchFamily="34" charset="-120"/>
              </a:rPr>
              <a:t>數位平台</a:t>
            </a:r>
          </a:p>
        </p:txBody>
      </p:sp>
      <p:sp>
        <p:nvSpPr>
          <p:cNvPr id="28" name="橢圓 27"/>
          <p:cNvSpPr>
            <a:spLocks noChangeArrowheads="1"/>
          </p:cNvSpPr>
          <p:nvPr/>
        </p:nvSpPr>
        <p:spPr bwMode="auto">
          <a:xfrm>
            <a:off x="1524001" y="2214564"/>
            <a:ext cx="1571625"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電話中心</a:t>
            </a:r>
          </a:p>
        </p:txBody>
      </p:sp>
      <p:sp>
        <p:nvSpPr>
          <p:cNvPr id="29" name="橢圓 28"/>
          <p:cNvSpPr>
            <a:spLocks noChangeArrowheads="1"/>
          </p:cNvSpPr>
          <p:nvPr/>
        </p:nvSpPr>
        <p:spPr bwMode="auto">
          <a:xfrm>
            <a:off x="3095625" y="2214564"/>
            <a:ext cx="1500188"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活動</a:t>
            </a:r>
          </a:p>
        </p:txBody>
      </p:sp>
      <p:sp>
        <p:nvSpPr>
          <p:cNvPr id="30" name="橢圓 29"/>
          <p:cNvSpPr>
            <a:spLocks noChangeArrowheads="1"/>
          </p:cNvSpPr>
          <p:nvPr/>
        </p:nvSpPr>
        <p:spPr bwMode="auto">
          <a:xfrm>
            <a:off x="4595814" y="2214564"/>
            <a:ext cx="1500187"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顧客關係管理計畫</a:t>
            </a:r>
          </a:p>
        </p:txBody>
      </p:sp>
      <p:sp>
        <p:nvSpPr>
          <p:cNvPr id="31" name="橢圓 30"/>
          <p:cNvSpPr>
            <a:spLocks noChangeArrowheads="1"/>
          </p:cNvSpPr>
          <p:nvPr/>
        </p:nvSpPr>
        <p:spPr bwMode="auto">
          <a:xfrm>
            <a:off x="6096000" y="2214564"/>
            <a:ext cx="1500188"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廣告</a:t>
            </a:r>
          </a:p>
        </p:txBody>
      </p:sp>
      <p:sp>
        <p:nvSpPr>
          <p:cNvPr id="32" name="橢圓 31"/>
          <p:cNvSpPr>
            <a:spLocks noChangeArrowheads="1"/>
          </p:cNvSpPr>
          <p:nvPr/>
        </p:nvSpPr>
        <p:spPr bwMode="auto">
          <a:xfrm>
            <a:off x="7596189" y="2214564"/>
            <a:ext cx="1500187"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包裝</a:t>
            </a:r>
          </a:p>
        </p:txBody>
      </p:sp>
      <p:sp>
        <p:nvSpPr>
          <p:cNvPr id="33" name="橢圓 32"/>
          <p:cNvSpPr>
            <a:spLocks noChangeArrowheads="1"/>
          </p:cNvSpPr>
          <p:nvPr/>
        </p:nvSpPr>
        <p:spPr bwMode="auto">
          <a:xfrm>
            <a:off x="9096376" y="2214564"/>
            <a:ext cx="1571625" cy="121443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a:defRPr/>
            </a:pPr>
            <a:r>
              <a:rPr lang="zh-TW" altLang="en-US" b="1" dirty="0">
                <a:ea typeface="華康儷金黑 Std W8" pitchFamily="34" charset="-120"/>
              </a:rPr>
              <a:t>促銷</a:t>
            </a:r>
          </a:p>
        </p:txBody>
      </p:sp>
    </p:spTree>
    <p:extLst>
      <p:ext uri="{BB962C8B-B14F-4D97-AF65-F5344CB8AC3E}">
        <p14:creationId xmlns:p14="http://schemas.microsoft.com/office/powerpoint/2010/main" val="1261362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774826" y="549276"/>
            <a:ext cx="88931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300">
                <a:solidFill>
                  <a:srgbClr val="FF3300"/>
                </a:solidFill>
              </a:rPr>
              <a:t>傳播管道通路利用關鍵行銷特性的整合</a:t>
            </a:r>
          </a:p>
        </p:txBody>
      </p:sp>
      <p:sp>
        <p:nvSpPr>
          <p:cNvPr id="49155" name="Oval 5"/>
          <p:cNvSpPr>
            <a:spLocks noChangeArrowheads="1"/>
          </p:cNvSpPr>
          <p:nvPr/>
        </p:nvSpPr>
        <p:spPr bwMode="auto">
          <a:xfrm>
            <a:off x="2279650" y="4724400"/>
            <a:ext cx="2592388" cy="1511300"/>
          </a:xfrm>
          <a:prstGeom prst="ellipse">
            <a:avLst/>
          </a:prstGeom>
          <a:solidFill>
            <a:srgbClr val="99CCFF"/>
          </a:solidFill>
          <a:ln w="9525">
            <a:solidFill>
              <a:srgbClr val="99CCFF"/>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49156" name="Oval 6"/>
          <p:cNvSpPr>
            <a:spLocks noChangeArrowheads="1"/>
          </p:cNvSpPr>
          <p:nvPr/>
        </p:nvSpPr>
        <p:spPr bwMode="auto">
          <a:xfrm>
            <a:off x="4656139" y="2276475"/>
            <a:ext cx="2592387" cy="1511300"/>
          </a:xfrm>
          <a:prstGeom prst="ellipse">
            <a:avLst/>
          </a:prstGeom>
          <a:solidFill>
            <a:schemeClr val="accent1"/>
          </a:solidFill>
          <a:ln w="38100">
            <a:solidFill>
              <a:schemeClr val="accent1"/>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49157" name="Oval 7"/>
          <p:cNvSpPr>
            <a:spLocks noChangeArrowheads="1"/>
          </p:cNvSpPr>
          <p:nvPr/>
        </p:nvSpPr>
        <p:spPr bwMode="auto">
          <a:xfrm>
            <a:off x="7248525" y="4652963"/>
            <a:ext cx="2592388" cy="1511300"/>
          </a:xfrm>
          <a:prstGeom prst="ellipse">
            <a:avLst/>
          </a:prstGeom>
          <a:solidFill>
            <a:srgbClr val="99CCFF"/>
          </a:solidFill>
          <a:ln w="9525">
            <a:solidFill>
              <a:srgbClr val="99CCFF"/>
            </a:solidFill>
            <a:round/>
            <a:headEnd/>
            <a:tailEnd/>
          </a:ln>
        </p:spPr>
        <p:txBody>
          <a:bodyPr wrap="none" anchor="ct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endParaRPr lang="zh-TW" altLang="en-US"/>
          </a:p>
        </p:txBody>
      </p:sp>
      <p:sp>
        <p:nvSpPr>
          <p:cNvPr id="49158" name="Text Box 8"/>
          <p:cNvSpPr txBox="1">
            <a:spLocks noChangeArrowheads="1"/>
          </p:cNvSpPr>
          <p:nvPr/>
        </p:nvSpPr>
        <p:spPr bwMode="auto">
          <a:xfrm>
            <a:off x="5303838" y="2565401"/>
            <a:ext cx="1657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傳播管道</a:t>
            </a:r>
          </a:p>
          <a:p>
            <a:pPr eaLnBrk="1" hangingPunct="1">
              <a:spcBef>
                <a:spcPct val="50000"/>
              </a:spcBef>
            </a:pPr>
            <a:r>
              <a:rPr lang="zh-TW" altLang="en-US"/>
              <a:t>品牌屬性</a:t>
            </a:r>
          </a:p>
        </p:txBody>
      </p:sp>
      <p:sp>
        <p:nvSpPr>
          <p:cNvPr id="49159" name="Text Box 9"/>
          <p:cNvSpPr txBox="1">
            <a:spLocks noChangeArrowheads="1"/>
          </p:cNvSpPr>
          <p:nvPr/>
        </p:nvSpPr>
        <p:spPr bwMode="auto">
          <a:xfrm>
            <a:off x="2782889" y="522922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數位管道</a:t>
            </a:r>
          </a:p>
        </p:txBody>
      </p:sp>
      <p:sp>
        <p:nvSpPr>
          <p:cNvPr id="49160" name="Text Box 10"/>
          <p:cNvSpPr txBox="1">
            <a:spLocks noChangeArrowheads="1"/>
          </p:cNvSpPr>
          <p:nvPr/>
        </p:nvSpPr>
        <p:spPr bwMode="auto">
          <a:xfrm>
            <a:off x="7535864" y="5157788"/>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傳統傳播管道</a:t>
            </a:r>
          </a:p>
        </p:txBody>
      </p:sp>
      <p:sp>
        <p:nvSpPr>
          <p:cNvPr id="49161" name="Line 11"/>
          <p:cNvSpPr>
            <a:spLocks noChangeShapeType="1"/>
          </p:cNvSpPr>
          <p:nvPr/>
        </p:nvSpPr>
        <p:spPr bwMode="auto">
          <a:xfrm flipH="1">
            <a:off x="3935413" y="3429000"/>
            <a:ext cx="792162" cy="1295400"/>
          </a:xfrm>
          <a:prstGeom prst="line">
            <a:avLst/>
          </a:prstGeom>
          <a:noFill/>
          <a:ln w="635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62" name="Line 12"/>
          <p:cNvSpPr>
            <a:spLocks noChangeShapeType="1"/>
          </p:cNvSpPr>
          <p:nvPr/>
        </p:nvSpPr>
        <p:spPr bwMode="auto">
          <a:xfrm>
            <a:off x="7032626" y="3500439"/>
            <a:ext cx="1008063" cy="1152525"/>
          </a:xfrm>
          <a:prstGeom prst="line">
            <a:avLst/>
          </a:prstGeom>
          <a:noFill/>
          <a:ln w="635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63" name="Line 13"/>
          <p:cNvSpPr>
            <a:spLocks noChangeShapeType="1"/>
          </p:cNvSpPr>
          <p:nvPr/>
        </p:nvSpPr>
        <p:spPr bwMode="auto">
          <a:xfrm flipH="1">
            <a:off x="4943476" y="5516563"/>
            <a:ext cx="2232025" cy="0"/>
          </a:xfrm>
          <a:prstGeom prst="line">
            <a:avLst/>
          </a:prstGeom>
          <a:noFill/>
          <a:ln w="635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9164" name="Text Box 14"/>
          <p:cNvSpPr txBox="1">
            <a:spLocks noChangeArrowheads="1"/>
          </p:cNvSpPr>
          <p:nvPr/>
        </p:nvSpPr>
        <p:spPr bwMode="auto">
          <a:xfrm>
            <a:off x="4583113" y="1844675"/>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注意力及品牌一致性</a:t>
            </a:r>
          </a:p>
        </p:txBody>
      </p:sp>
      <p:sp>
        <p:nvSpPr>
          <p:cNvPr id="49165" name="Text Box 15"/>
          <p:cNvSpPr txBox="1">
            <a:spLocks noChangeArrowheads="1"/>
          </p:cNvSpPr>
          <p:nvPr/>
        </p:nvSpPr>
        <p:spPr bwMode="auto">
          <a:xfrm>
            <a:off x="5159376" y="42926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zh-TW" altLang="en-US"/>
              <a:t>品牌連結</a:t>
            </a:r>
          </a:p>
        </p:txBody>
      </p:sp>
      <p:sp>
        <p:nvSpPr>
          <p:cNvPr id="49166" name="Text Box 16"/>
          <p:cNvSpPr txBox="1">
            <a:spLocks noChangeArrowheads="1"/>
          </p:cNvSpPr>
          <p:nvPr/>
        </p:nvSpPr>
        <p:spPr bwMode="auto">
          <a:xfrm>
            <a:off x="2135188" y="616585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en-US" altLang="zh-TW"/>
              <a:t>(</a:t>
            </a:r>
            <a:r>
              <a:rPr lang="zh-TW" altLang="en-US" sz="2000"/>
              <a:t>互動與資料蒐集</a:t>
            </a:r>
            <a:r>
              <a:rPr lang="en-US" altLang="zh-TW" sz="2000"/>
              <a:t>)</a:t>
            </a:r>
          </a:p>
        </p:txBody>
      </p:sp>
      <p:sp>
        <p:nvSpPr>
          <p:cNvPr id="49167" name="Text Box 17"/>
          <p:cNvSpPr txBox="1">
            <a:spLocks noChangeArrowheads="1"/>
          </p:cNvSpPr>
          <p:nvPr/>
        </p:nvSpPr>
        <p:spPr bwMode="auto">
          <a:xfrm>
            <a:off x="7319964" y="6165851"/>
            <a:ext cx="3671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en-US" altLang="zh-TW" sz="2000"/>
              <a:t>(</a:t>
            </a:r>
            <a:r>
              <a:rPr lang="zh-TW" altLang="en-US" sz="2000"/>
              <a:t>大量曝光，興趣與導向網站</a:t>
            </a:r>
            <a:r>
              <a:rPr lang="en-US" altLang="zh-TW" sz="2000"/>
              <a:t>)</a:t>
            </a:r>
          </a:p>
        </p:txBody>
      </p:sp>
    </p:spTree>
    <p:extLst>
      <p:ext uri="{BB962C8B-B14F-4D97-AF65-F5344CB8AC3E}">
        <p14:creationId xmlns:p14="http://schemas.microsoft.com/office/powerpoint/2010/main" val="1914575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462213" y="1989138"/>
            <a:ext cx="74231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老鷹運動用品的傳播管道統合計畫</a:t>
            </a:r>
          </a:p>
        </p:txBody>
      </p:sp>
    </p:spTree>
    <p:extLst>
      <p:ext uri="{BB962C8B-B14F-4D97-AF65-F5344CB8AC3E}">
        <p14:creationId xmlns:p14="http://schemas.microsoft.com/office/powerpoint/2010/main" val="37900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79650" y="3068638"/>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endParaRPr lang="zh-TW" altLang="zh-TW" sz="1600">
              <a:ea typeface="新細明體" charset="-120"/>
            </a:endParaRPr>
          </a:p>
        </p:txBody>
      </p:sp>
      <p:sp>
        <p:nvSpPr>
          <p:cNvPr id="5123" name="Text Box 5"/>
          <p:cNvSpPr txBox="1">
            <a:spLocks noChangeArrowheads="1"/>
          </p:cNvSpPr>
          <p:nvPr/>
        </p:nvSpPr>
        <p:spPr bwMode="auto">
          <a:xfrm>
            <a:off x="2424114" y="2276476"/>
            <a:ext cx="748823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消費者與顧客必須以參與者身分，</a:t>
            </a:r>
          </a:p>
          <a:p>
            <a:pPr eaLnBrk="1" fontAlgn="base" hangingPunct="1">
              <a:spcBef>
                <a:spcPct val="50000"/>
              </a:spcBef>
            </a:pPr>
            <a:r>
              <a:rPr lang="zh-TW" altLang="en-US" sz="2800"/>
              <a:t>主動和行銷人互動連結。</a:t>
            </a:r>
          </a:p>
          <a:p>
            <a:pPr eaLnBrk="1" fontAlgn="base" hangingPunct="1">
              <a:spcBef>
                <a:spcPct val="50000"/>
              </a:spcBef>
            </a:pPr>
            <a:r>
              <a:rPr lang="zh-TW" altLang="en-US" sz="2800"/>
              <a:t>參與者包括</a:t>
            </a:r>
            <a:r>
              <a:rPr lang="zh-TW" altLang="en-US" sz="2800">
                <a:solidFill>
                  <a:srgbClr val="FF3300"/>
                </a:solidFill>
              </a:rPr>
              <a:t>創作者、貢獻者與評論人</a:t>
            </a:r>
            <a:r>
              <a:rPr lang="zh-TW" altLang="en-US" sz="2800"/>
              <a:t>，</a:t>
            </a:r>
          </a:p>
          <a:p>
            <a:pPr eaLnBrk="1" fontAlgn="base" hangingPunct="1">
              <a:spcBef>
                <a:spcPct val="50000"/>
              </a:spcBef>
            </a:pPr>
            <a:r>
              <a:rPr lang="zh-TW" altLang="en-US" sz="2800"/>
              <a:t>而不該只是被動的旁觀者或行銷目標。</a:t>
            </a:r>
          </a:p>
        </p:txBody>
      </p:sp>
      <p:sp>
        <p:nvSpPr>
          <p:cNvPr id="5124" name="Text Box 7"/>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1</a:t>
            </a:r>
          </a:p>
        </p:txBody>
      </p:sp>
    </p:spTree>
    <p:extLst>
      <p:ext uri="{BB962C8B-B14F-4D97-AF65-F5344CB8AC3E}">
        <p14:creationId xmlns:p14="http://schemas.microsoft.com/office/powerpoint/2010/main" val="1028934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774825" y="188913"/>
            <a:ext cx="828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2800">
                <a:solidFill>
                  <a:srgbClr val="FF3300"/>
                </a:solidFill>
              </a:rPr>
              <a:t>1.</a:t>
            </a:r>
            <a:r>
              <a:rPr lang="zh-TW" altLang="en-US" sz="2800">
                <a:solidFill>
                  <a:srgbClr val="FF3300"/>
                </a:solidFill>
              </a:rPr>
              <a:t>整合實體與數位通路</a:t>
            </a:r>
          </a:p>
        </p:txBody>
      </p:sp>
      <p:sp>
        <p:nvSpPr>
          <p:cNvPr id="51203" name="Text Box 5"/>
          <p:cNvSpPr txBox="1">
            <a:spLocks noChangeArrowheads="1"/>
          </p:cNvSpPr>
          <p:nvPr/>
        </p:nvSpPr>
        <p:spPr bwMode="auto">
          <a:xfrm>
            <a:off x="1992314" y="2636839"/>
            <a:ext cx="20161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2800">
                <a:solidFill>
                  <a:srgbClr val="FF3300"/>
                </a:solidFill>
              </a:rPr>
              <a:t>2.</a:t>
            </a:r>
            <a:r>
              <a:rPr lang="zh-TW" altLang="en-US" sz="2800">
                <a:solidFill>
                  <a:srgbClr val="FF3300"/>
                </a:solidFill>
              </a:rPr>
              <a:t>整合內容</a:t>
            </a:r>
          </a:p>
          <a:p>
            <a:pPr eaLnBrk="1" hangingPunct="1"/>
            <a:endParaRPr kumimoji="0" lang="zh-TW" altLang="en-US" sz="2800"/>
          </a:p>
          <a:p>
            <a:pPr eaLnBrk="1" hangingPunct="1">
              <a:spcBef>
                <a:spcPct val="50000"/>
              </a:spcBef>
            </a:pPr>
            <a:endParaRPr lang="en-US" altLang="zh-TW"/>
          </a:p>
        </p:txBody>
      </p:sp>
      <p:sp>
        <p:nvSpPr>
          <p:cNvPr id="51204" name="Text Box 6"/>
          <p:cNvSpPr txBox="1">
            <a:spLocks noChangeArrowheads="1"/>
          </p:cNvSpPr>
          <p:nvPr/>
        </p:nvSpPr>
        <p:spPr bwMode="auto">
          <a:xfrm>
            <a:off x="2063751" y="4797426"/>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kumimoji="0" lang="en-US" altLang="zh-TW" sz="2800">
                <a:solidFill>
                  <a:srgbClr val="FF3300"/>
                </a:solidFill>
              </a:rPr>
              <a:t>3.</a:t>
            </a:r>
            <a:r>
              <a:rPr kumimoji="0" lang="zh-TW" altLang="en-US" sz="2800">
                <a:solidFill>
                  <a:srgbClr val="FF3300"/>
                </a:solidFill>
              </a:rPr>
              <a:t>統一數位化</a:t>
            </a:r>
          </a:p>
        </p:txBody>
      </p:sp>
      <p:sp>
        <p:nvSpPr>
          <p:cNvPr id="51205" name="Text Box 7"/>
          <p:cNvSpPr txBox="1">
            <a:spLocks noChangeArrowheads="1"/>
          </p:cNvSpPr>
          <p:nvPr/>
        </p:nvSpPr>
        <p:spPr bwMode="auto">
          <a:xfrm>
            <a:off x="2208213" y="692150"/>
            <a:ext cx="80645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en-US" altLang="en-US" sz="2200"/>
              <a:t>※</a:t>
            </a:r>
            <a:r>
              <a:rPr lang="zh-TW" altLang="en-US" sz="2200"/>
              <a:t>在聖誕節和新年兩個檔期中，每一筆消費都可以再登入 </a:t>
            </a:r>
          </a:p>
          <a:p>
            <a:pPr eaLnBrk="1" hangingPunct="1">
              <a:spcBef>
                <a:spcPct val="50000"/>
              </a:spcBef>
            </a:pPr>
            <a:r>
              <a:rPr lang="zh-TW" altLang="en-US" sz="2200"/>
              <a:t>    公司網站換取贈品</a:t>
            </a:r>
          </a:p>
          <a:p>
            <a:pPr eaLnBrk="1" hangingPunct="1">
              <a:spcBef>
                <a:spcPct val="50000"/>
              </a:spcBef>
            </a:pPr>
            <a:r>
              <a:rPr lang="en-US" altLang="en-US" sz="2200"/>
              <a:t>※</a:t>
            </a:r>
            <a:r>
              <a:rPr lang="zh-TW" altLang="en-US" sz="2200"/>
              <a:t>年終時，每個鞋盒提供獨立序號，可讓參與者登錄老鷹網頁或</a:t>
            </a:r>
          </a:p>
          <a:p>
            <a:pPr eaLnBrk="1" hangingPunct="1">
              <a:spcBef>
                <a:spcPct val="50000"/>
              </a:spcBef>
            </a:pPr>
            <a:r>
              <a:rPr lang="zh-TW" altLang="en-US" sz="2200"/>
              <a:t>　行動網頁，利用序號累積點數兌換公司舉辦的體育活動票卷</a:t>
            </a:r>
            <a:endParaRPr lang="en-US" altLang="en-US" sz="2200"/>
          </a:p>
        </p:txBody>
      </p:sp>
      <p:sp>
        <p:nvSpPr>
          <p:cNvPr id="51206" name="Text Box 8"/>
          <p:cNvSpPr txBox="1">
            <a:spLocks noChangeArrowheads="1"/>
          </p:cNvSpPr>
          <p:nvPr/>
        </p:nvSpPr>
        <p:spPr bwMode="auto">
          <a:xfrm>
            <a:off x="2424113" y="3068638"/>
            <a:ext cx="7802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2200"/>
              <a:t>老鷹運動品牌將贊助全世界性極限運動錦標賽，</a:t>
            </a:r>
          </a:p>
          <a:p>
            <a:pPr eaLnBrk="1" hangingPunct="1"/>
            <a:r>
              <a:rPr lang="zh-TW" altLang="en-US" sz="2200"/>
              <a:t>這將成活動內容主題，</a:t>
            </a:r>
            <a:r>
              <a:rPr kumimoji="0" lang="zh-TW" altLang="en-US" sz="2200"/>
              <a:t>也將老鷹運動運品為品牌，</a:t>
            </a:r>
          </a:p>
          <a:p>
            <a:pPr eaLnBrk="1" hangingPunct="1"/>
            <a:r>
              <a:rPr kumimoji="0" lang="zh-TW" altLang="en-US" sz="2200"/>
              <a:t>替錦標賽架設網站，提供詳細資料與訣竅，</a:t>
            </a:r>
          </a:p>
          <a:p>
            <a:pPr eaLnBrk="1" hangingPunct="1"/>
            <a:r>
              <a:rPr kumimoji="0" lang="zh-TW" altLang="en-US" sz="2200"/>
              <a:t>同時重要比分也記錄在網頁上；世界錦標賽程也會在網站上，</a:t>
            </a:r>
          </a:p>
          <a:p>
            <a:pPr eaLnBrk="1" hangingPunct="1"/>
            <a:r>
              <a:rPr kumimoji="0" lang="zh-TW" altLang="en-US" sz="2200"/>
              <a:t>讓消費者關賽更為容易</a:t>
            </a:r>
          </a:p>
          <a:p>
            <a:pPr eaLnBrk="1" hangingPunct="1"/>
            <a:endParaRPr kumimoji="0" lang="en-US" altLang="zh-TW" sz="2200"/>
          </a:p>
        </p:txBody>
      </p:sp>
      <p:sp>
        <p:nvSpPr>
          <p:cNvPr id="51207" name="Text Box 9"/>
          <p:cNvSpPr txBox="1">
            <a:spLocks noChangeArrowheads="1"/>
          </p:cNvSpPr>
          <p:nvPr/>
        </p:nvSpPr>
        <p:spPr bwMode="auto">
          <a:xfrm>
            <a:off x="2208214" y="5300664"/>
            <a:ext cx="85715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kumimoji="0" lang="zh-TW" altLang="en-US" sz="2200"/>
              <a:t>老鷹運動用品的數位統合，把會員的運動資料，</a:t>
            </a:r>
            <a:r>
              <a:rPr kumimoji="0" lang="zh-TW" altLang="en-US"/>
              <a:t>透過數位接觸點，</a:t>
            </a:r>
          </a:p>
          <a:p>
            <a:pPr eaLnBrk="1" hangingPunct="1"/>
            <a:r>
              <a:rPr kumimoji="0" lang="zh-TW" altLang="en-US"/>
              <a:t>參與者可以更新運動資料，每當接受新資訊，</a:t>
            </a:r>
          </a:p>
          <a:p>
            <a:pPr eaLnBrk="1" hangingPunct="1"/>
            <a:r>
              <a:rPr kumimoji="0" lang="zh-TW" altLang="en-US"/>
              <a:t>資訊會依個人資料與運動程度提供客製化訊息。</a:t>
            </a:r>
          </a:p>
        </p:txBody>
      </p:sp>
    </p:spTree>
    <p:extLst>
      <p:ext uri="{BB962C8B-B14F-4D97-AF65-F5344CB8AC3E}">
        <p14:creationId xmlns:p14="http://schemas.microsoft.com/office/powerpoint/2010/main" val="553127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86271">
            <a:off x="4331494" y="1180101"/>
            <a:ext cx="3175000" cy="3175000"/>
          </a:xfrm>
          <a:prstGeom prst="rect">
            <a:avLst/>
          </a:prstGeom>
        </p:spPr>
      </p:pic>
      <p:sp>
        <p:nvSpPr>
          <p:cNvPr id="52227" name="文字方塊 8"/>
          <p:cNvSpPr txBox="1">
            <a:spLocks noChangeArrowheads="1"/>
          </p:cNvSpPr>
          <p:nvPr/>
        </p:nvSpPr>
        <p:spPr bwMode="auto">
          <a:xfrm>
            <a:off x="4595813" y="2038351"/>
            <a:ext cx="2646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參與者寫真與目標</a:t>
            </a:r>
          </a:p>
        </p:txBody>
      </p:sp>
      <p:sp>
        <p:nvSpPr>
          <p:cNvPr id="52228" name="Text Box 4"/>
          <p:cNvSpPr txBox="1">
            <a:spLocks noChangeArrowheads="1"/>
          </p:cNvSpPr>
          <p:nvPr/>
        </p:nvSpPr>
        <p:spPr bwMode="auto">
          <a:xfrm>
            <a:off x="1774825" y="357188"/>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資料的規劃、分析及優化</a:t>
            </a:r>
          </a:p>
        </p:txBody>
      </p:sp>
      <p:graphicFrame>
        <p:nvGraphicFramePr>
          <p:cNvPr id="5" name="資料庫圖表 4"/>
          <p:cNvGraphicFramePr/>
          <p:nvPr/>
        </p:nvGraphicFramePr>
        <p:xfrm>
          <a:off x="3809984" y="2579710"/>
          <a:ext cx="4143404" cy="356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30" name="文字方塊 5"/>
          <p:cNvSpPr txBox="1">
            <a:spLocks noChangeArrowheads="1"/>
          </p:cNvSpPr>
          <p:nvPr/>
        </p:nvSpPr>
        <p:spPr bwMode="auto">
          <a:xfrm>
            <a:off x="3381375" y="6215063"/>
            <a:ext cx="4954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圖表</a:t>
            </a:r>
            <a:r>
              <a:rPr lang="en-US" altLang="zh-TW"/>
              <a:t>14.1  </a:t>
            </a:r>
            <a:r>
              <a:rPr lang="zh-TW" altLang="en-US"/>
              <a:t>數位行銷企劃的第四階段</a:t>
            </a:r>
          </a:p>
        </p:txBody>
      </p:sp>
    </p:spTree>
    <p:extLst>
      <p:ext uri="{BB962C8B-B14F-4D97-AF65-F5344CB8AC3E}">
        <p14:creationId xmlns:p14="http://schemas.microsoft.com/office/powerpoint/2010/main" val="2097962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10</a:t>
            </a:r>
          </a:p>
        </p:txBody>
      </p:sp>
      <p:sp>
        <p:nvSpPr>
          <p:cNvPr id="53251" name="Text Box 5"/>
          <p:cNvSpPr txBox="1">
            <a:spLocks noChangeArrowheads="1"/>
          </p:cNvSpPr>
          <p:nvPr/>
        </p:nvSpPr>
        <p:spPr bwMode="auto">
          <a:xfrm>
            <a:off x="2063750" y="1916113"/>
            <a:ext cx="8280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資料為行銷的命脈，</a:t>
            </a:r>
          </a:p>
          <a:p>
            <a:pPr eaLnBrk="1" fontAlgn="base" hangingPunct="1">
              <a:spcBef>
                <a:spcPct val="50000"/>
              </a:spcBef>
            </a:pPr>
            <a:r>
              <a:rPr lang="zh-TW" altLang="en-US" sz="2800"/>
              <a:t>也是有效使用可尋址通路的關鍵。</a:t>
            </a:r>
          </a:p>
          <a:p>
            <a:pPr eaLnBrk="1" fontAlgn="base" hangingPunct="1">
              <a:spcBef>
                <a:spcPct val="50000"/>
              </a:spcBef>
            </a:pPr>
            <a:r>
              <a:rPr lang="zh-TW" altLang="en-US" sz="2800"/>
              <a:t>好的資料規劃會是數位行銷的企劃的核心，</a:t>
            </a:r>
          </a:p>
          <a:p>
            <a:pPr eaLnBrk="1" fontAlgn="base" hangingPunct="1">
              <a:spcBef>
                <a:spcPct val="50000"/>
              </a:spcBef>
            </a:pPr>
            <a:r>
              <a:rPr lang="zh-TW" altLang="en-US" sz="2800"/>
              <a:t>行銷人將利用這些資料來更詳細地描繪出</a:t>
            </a:r>
          </a:p>
          <a:p>
            <a:pPr eaLnBrk="1" fontAlgn="base" hangingPunct="1">
              <a:spcBef>
                <a:spcPct val="50000"/>
              </a:spcBef>
            </a:pPr>
            <a:r>
              <a:rPr lang="zh-TW" altLang="en-US" sz="2800"/>
              <a:t>消費者的心理及行為特徵。</a:t>
            </a:r>
          </a:p>
        </p:txBody>
      </p:sp>
    </p:spTree>
    <p:extLst>
      <p:ext uri="{BB962C8B-B14F-4D97-AF65-F5344CB8AC3E}">
        <p14:creationId xmlns:p14="http://schemas.microsoft.com/office/powerpoint/2010/main" val="918224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774826" y="549275"/>
            <a:ext cx="889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資料規劃－考量重點</a:t>
            </a:r>
          </a:p>
        </p:txBody>
      </p:sp>
      <p:sp>
        <p:nvSpPr>
          <p:cNvPr id="54275" name="Text Box 5"/>
          <p:cNvSpPr txBox="1">
            <a:spLocks noChangeArrowheads="1"/>
          </p:cNvSpPr>
          <p:nvPr/>
        </p:nvSpPr>
        <p:spPr bwMode="auto">
          <a:xfrm>
            <a:off x="2279650" y="1557338"/>
            <a:ext cx="3887788"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20000"/>
              </a:spcBef>
            </a:pPr>
            <a:r>
              <a:rPr lang="zh-TW" altLang="en-US" sz="3200">
                <a:solidFill>
                  <a:srgbClr val="0000FF"/>
                </a:solidFill>
              </a:rPr>
              <a:t>資料的類型 </a:t>
            </a:r>
          </a:p>
          <a:p>
            <a:pPr eaLnBrk="1" hangingPunct="1"/>
            <a:r>
              <a:rPr lang="zh-TW" altLang="en-US" sz="2800"/>
              <a:t>  主動提供的資料</a:t>
            </a:r>
            <a:r>
              <a:rPr lang="en-US" altLang="zh-TW" sz="2800"/>
              <a:t>(</a:t>
            </a:r>
            <a:r>
              <a:rPr lang="zh-TW" altLang="en-US" sz="2800"/>
              <a:t>個人</a:t>
            </a:r>
            <a:r>
              <a:rPr lang="en-US" altLang="zh-TW" sz="2800"/>
              <a:t>)</a:t>
            </a:r>
          </a:p>
          <a:p>
            <a:pPr eaLnBrk="1" hangingPunct="1"/>
            <a:endParaRPr lang="en-US" altLang="zh-TW" sz="2800"/>
          </a:p>
          <a:p>
            <a:pPr eaLnBrk="1" hangingPunct="1"/>
            <a:r>
              <a:rPr lang="en-US" altLang="zh-TW" sz="2800"/>
              <a:t>  </a:t>
            </a:r>
            <a:r>
              <a:rPr lang="zh-TW" altLang="en-US" sz="2800"/>
              <a:t>行為資料</a:t>
            </a:r>
            <a:r>
              <a:rPr lang="en-US" altLang="zh-TW" sz="2800"/>
              <a:t>(</a:t>
            </a:r>
            <a:r>
              <a:rPr lang="zh-TW" altLang="en-US" sz="2800"/>
              <a:t>個人</a:t>
            </a:r>
            <a:r>
              <a:rPr lang="en-US" altLang="zh-TW" sz="2800"/>
              <a:t>)</a:t>
            </a:r>
          </a:p>
          <a:p>
            <a:pPr eaLnBrk="1" fontAlgn="base" hangingPunct="1">
              <a:spcBef>
                <a:spcPct val="20000"/>
              </a:spcBef>
            </a:pPr>
            <a:endParaRPr lang="en-US" altLang="zh-TW" sz="2800"/>
          </a:p>
        </p:txBody>
      </p:sp>
      <p:sp>
        <p:nvSpPr>
          <p:cNvPr id="54276" name="Text Box 6"/>
          <p:cNvSpPr txBox="1">
            <a:spLocks noChangeArrowheads="1"/>
          </p:cNvSpPr>
          <p:nvPr/>
        </p:nvSpPr>
        <p:spPr bwMode="auto">
          <a:xfrm>
            <a:off x="2135189" y="3716339"/>
            <a:ext cx="32400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3200">
                <a:solidFill>
                  <a:srgbClr val="0000FF"/>
                </a:solidFill>
              </a:rPr>
              <a:t>資料規劃的產生</a:t>
            </a:r>
            <a:r>
              <a:rPr lang="zh-TW" altLang="en-US" sz="2800">
                <a:solidFill>
                  <a:srgbClr val="0000FF"/>
                </a:solidFill>
              </a:rPr>
              <a:t> </a:t>
            </a:r>
          </a:p>
          <a:p>
            <a:pPr eaLnBrk="1" hangingPunct="1"/>
            <a:r>
              <a:rPr lang="zh-TW" altLang="en-US" sz="2800"/>
              <a:t>    主要資料組合  </a:t>
            </a:r>
          </a:p>
          <a:p>
            <a:pPr eaLnBrk="1" hangingPunct="1"/>
            <a:endParaRPr lang="zh-TW" altLang="en-US" sz="2800"/>
          </a:p>
          <a:p>
            <a:pPr eaLnBrk="1" hangingPunct="1"/>
            <a:r>
              <a:rPr lang="zh-TW" altLang="en-US" sz="2800"/>
              <a:t>    權限限制</a:t>
            </a:r>
          </a:p>
          <a:p>
            <a:pPr eaLnBrk="1" hangingPunct="1"/>
            <a:endParaRPr lang="zh-TW" altLang="en-US" sz="2800"/>
          </a:p>
          <a:p>
            <a:pPr eaLnBrk="1" hangingPunct="1"/>
            <a:r>
              <a:rPr lang="zh-TW" altLang="en-US" sz="2800"/>
              <a:t>    個人化資料</a:t>
            </a:r>
          </a:p>
        </p:txBody>
      </p:sp>
      <p:sp>
        <p:nvSpPr>
          <p:cNvPr id="54277" name="Text Box 7"/>
          <p:cNvSpPr txBox="1">
            <a:spLocks noChangeArrowheads="1"/>
          </p:cNvSpPr>
          <p:nvPr/>
        </p:nvSpPr>
        <p:spPr bwMode="auto">
          <a:xfrm>
            <a:off x="6240464" y="2060575"/>
            <a:ext cx="38877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2800"/>
              <a:t>主動提供的資料</a:t>
            </a:r>
            <a:r>
              <a:rPr lang="en-US" altLang="zh-TW" sz="2800"/>
              <a:t>(</a:t>
            </a:r>
            <a:r>
              <a:rPr lang="zh-TW" altLang="en-US" sz="2800"/>
              <a:t>總和</a:t>
            </a:r>
            <a:r>
              <a:rPr lang="en-US" altLang="zh-TW" sz="2800"/>
              <a:t>)</a:t>
            </a:r>
          </a:p>
          <a:p>
            <a:pPr eaLnBrk="1" hangingPunct="1"/>
            <a:endParaRPr lang="en-US" altLang="zh-TW" sz="2800"/>
          </a:p>
          <a:p>
            <a:pPr eaLnBrk="1" hangingPunct="1"/>
            <a:r>
              <a:rPr lang="zh-TW" altLang="en-US" sz="2800"/>
              <a:t>行為資料</a:t>
            </a:r>
            <a:r>
              <a:rPr lang="en-US" altLang="zh-TW" sz="2800"/>
              <a:t>(</a:t>
            </a:r>
            <a:r>
              <a:rPr lang="zh-TW" altLang="en-US" sz="2800"/>
              <a:t>總和</a:t>
            </a:r>
            <a:r>
              <a:rPr lang="en-US" altLang="zh-TW" sz="2800"/>
              <a:t>)</a:t>
            </a:r>
          </a:p>
          <a:p>
            <a:pPr eaLnBrk="1" hangingPunct="1">
              <a:spcBef>
                <a:spcPct val="50000"/>
              </a:spcBef>
            </a:pPr>
            <a:endParaRPr lang="en-US" altLang="zh-TW" sz="2800"/>
          </a:p>
        </p:txBody>
      </p:sp>
      <p:sp>
        <p:nvSpPr>
          <p:cNvPr id="54278" name="Text Box 11"/>
          <p:cNvSpPr txBox="1">
            <a:spLocks noChangeArrowheads="1"/>
          </p:cNvSpPr>
          <p:nvPr/>
        </p:nvSpPr>
        <p:spPr bwMode="auto">
          <a:xfrm>
            <a:off x="6024564" y="4221164"/>
            <a:ext cx="38877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2800"/>
              <a:t>資料蒐集機制</a:t>
            </a:r>
          </a:p>
          <a:p>
            <a:pPr eaLnBrk="1" hangingPunct="1"/>
            <a:endParaRPr lang="zh-TW" altLang="en-US" sz="2800"/>
          </a:p>
          <a:p>
            <a:pPr eaLnBrk="1" hangingPunct="1"/>
            <a:r>
              <a:rPr lang="zh-TW" altLang="en-US" sz="2800"/>
              <a:t>資料準確性</a:t>
            </a:r>
          </a:p>
          <a:p>
            <a:pPr eaLnBrk="1" hangingPunct="1">
              <a:spcBef>
                <a:spcPct val="50000"/>
              </a:spcBef>
            </a:pPr>
            <a:endParaRPr lang="en-US" altLang="zh-TW" sz="2800"/>
          </a:p>
        </p:txBody>
      </p:sp>
    </p:spTree>
    <p:extLst>
      <p:ext uri="{BB962C8B-B14F-4D97-AF65-F5344CB8AC3E}">
        <p14:creationId xmlns:p14="http://schemas.microsoft.com/office/powerpoint/2010/main" val="785785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427413" y="1989138"/>
            <a:ext cx="54927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老鷹運動用品的資料規劃</a:t>
            </a:r>
          </a:p>
        </p:txBody>
      </p:sp>
    </p:spTree>
    <p:extLst>
      <p:ext uri="{BB962C8B-B14F-4D97-AF65-F5344CB8AC3E}">
        <p14:creationId xmlns:p14="http://schemas.microsoft.com/office/powerpoint/2010/main" val="1812658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27" name="Group 87"/>
          <p:cNvGraphicFramePr>
            <a:graphicFrameLocks noGrp="1"/>
          </p:cNvGraphicFramePr>
          <p:nvPr/>
        </p:nvGraphicFramePr>
        <p:xfrm>
          <a:off x="1919288" y="115889"/>
          <a:ext cx="8208962" cy="6518275"/>
        </p:xfrm>
        <a:graphic>
          <a:graphicData uri="http://schemas.openxmlformats.org/drawingml/2006/table">
            <a:tbl>
              <a:tblPr/>
              <a:tblGrid>
                <a:gridCol w="2592387"/>
                <a:gridCol w="5616575"/>
              </a:tblGrid>
              <a:tr h="43338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華康儷金黑 Std W8" charset="0"/>
                          <a:ea typeface="華康儷金黑 Std W8" charset="0"/>
                        </a:rPr>
                        <a:t>要旨</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FF3300"/>
                          </a:solidFill>
                          <a:effectLst/>
                          <a:latin typeface="華康儷金黑 Std W8" charset="0"/>
                          <a:ea typeface="華康儷金黑 Std W8" charset="0"/>
                        </a:rPr>
                        <a:t>資料或資料來源</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04925">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主要資料設定</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姓名               </a:t>
                      </a: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最喜愛的極限運動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會員資料細項</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個人化商品與購買紀錄</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權限資料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電子信箱與手機號碼</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願意接收相關訊息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訊息傳遞平台偏好</a:t>
                      </a:r>
                      <a:r>
                        <a:rPr kumimoji="1" lang="en-US" altLang="zh-TW" sz="2400" b="0" i="0" u="none" strike="noStrike" cap="none" normalizeH="0" baseline="0">
                          <a:ln>
                            <a:noFill/>
                          </a:ln>
                          <a:solidFill>
                            <a:schemeClr val="tx1"/>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手機或</a:t>
                      </a:r>
                      <a:r>
                        <a:rPr kumimoji="1" lang="en-US" altLang="zh-TW" sz="2400" b="0" i="0" u="none" strike="noStrike" cap="none" normalizeH="0" baseline="0">
                          <a:ln>
                            <a:noFill/>
                          </a:ln>
                          <a:solidFill>
                            <a:schemeClr val="tx1"/>
                          </a:solidFill>
                          <a:effectLst/>
                          <a:latin typeface="華康儷金黑 Std W8" charset="0"/>
                          <a:ea typeface="華康儷金黑 Std W8" charset="0"/>
                        </a:rPr>
                        <a:t>e-mail</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8001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參與者分群</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與個人化資料</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最喜愛的極限運動  </a:t>
                      </a: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運動興趣</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參與老鷹運動用品贊助活動到場紀錄</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資料蒐集</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會元註冊       </a:t>
                      </a: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成績改進工具</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個人練習概況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6685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資料保密</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自我提升練習檔案</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rgbClr val="0000FF"/>
                          </a:solidFill>
                          <a:effectLst/>
                          <a:latin typeface="華康儷金黑 Std W8" charset="0"/>
                          <a:ea typeface="華康儷金黑 Std W8" charset="0"/>
                        </a:rPr>
                        <a:t>◎</a:t>
                      </a:r>
                      <a:r>
                        <a:rPr kumimoji="1" lang="zh-TW" altLang="en-US" sz="2400" b="0" i="0" u="none" strike="noStrike" cap="none" normalizeH="0" baseline="0">
                          <a:ln>
                            <a:noFill/>
                          </a:ln>
                          <a:solidFill>
                            <a:schemeClr val="tx1"/>
                          </a:solidFill>
                          <a:effectLst/>
                          <a:latin typeface="華康儷金黑 Std W8" charset="0"/>
                          <a:ea typeface="華康儷金黑 Std W8" charset="0"/>
                        </a:rPr>
                        <a:t>產品客製化的資料再驗證與電子商務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   互動</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5442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11</a:t>
            </a:r>
          </a:p>
        </p:txBody>
      </p:sp>
      <p:sp>
        <p:nvSpPr>
          <p:cNvPr id="57347" name="Text Box 5"/>
          <p:cNvSpPr txBox="1">
            <a:spLocks noChangeArrowheads="1"/>
          </p:cNvSpPr>
          <p:nvPr/>
        </p:nvSpPr>
        <p:spPr bwMode="auto">
          <a:xfrm>
            <a:off x="2063750" y="1916113"/>
            <a:ext cx="82804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根據歷史資料所採用的「事後所見」方式</a:t>
            </a:r>
          </a:p>
          <a:p>
            <a:pPr eaLnBrk="1" fontAlgn="base" hangingPunct="1">
              <a:spcBef>
                <a:spcPct val="50000"/>
              </a:spcBef>
            </a:pPr>
            <a:r>
              <a:rPr lang="zh-TW" altLang="en-US" sz="2800"/>
              <a:t>來決定行銷方式是不足夠的，</a:t>
            </a:r>
          </a:p>
          <a:p>
            <a:pPr eaLnBrk="1" fontAlgn="base" hangingPunct="1">
              <a:spcBef>
                <a:spcPct val="50000"/>
              </a:spcBef>
            </a:pPr>
            <a:r>
              <a:rPr lang="zh-TW" altLang="en-US" sz="2800"/>
              <a:t>行銷人要利用即時的資料分析來做出迅速，</a:t>
            </a:r>
          </a:p>
          <a:p>
            <a:pPr eaLnBrk="1" fontAlgn="base" hangingPunct="1">
              <a:spcBef>
                <a:spcPct val="50000"/>
              </a:spcBef>
            </a:pPr>
            <a:r>
              <a:rPr lang="zh-TW" altLang="en-US" sz="2800"/>
              <a:t>不斷且根據實際情況來修正數位行銷企劃活動</a:t>
            </a:r>
            <a:r>
              <a:rPr lang="zh-TW" altLang="en-US"/>
              <a:t>。</a:t>
            </a:r>
          </a:p>
        </p:txBody>
      </p:sp>
    </p:spTree>
    <p:extLst>
      <p:ext uri="{BB962C8B-B14F-4D97-AF65-F5344CB8AC3E}">
        <p14:creationId xmlns:p14="http://schemas.microsoft.com/office/powerpoint/2010/main" val="2085153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774826" y="549275"/>
            <a:ext cx="889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分析計畫－考量重點</a:t>
            </a:r>
          </a:p>
        </p:txBody>
      </p:sp>
      <p:sp>
        <p:nvSpPr>
          <p:cNvPr id="58371" name="Text Box 5"/>
          <p:cNvSpPr txBox="1">
            <a:spLocks noChangeArrowheads="1"/>
          </p:cNvSpPr>
          <p:nvPr/>
        </p:nvSpPr>
        <p:spPr bwMode="auto">
          <a:xfrm>
            <a:off x="2640014" y="2060576"/>
            <a:ext cx="6696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連結目標及關鍵績效指標</a:t>
            </a:r>
          </a:p>
          <a:p>
            <a:pPr eaLnBrk="1" fontAlgn="base" hangingPunct="1">
              <a:spcBef>
                <a:spcPct val="50000"/>
              </a:spcBef>
            </a:pPr>
            <a:r>
              <a:rPr lang="en-US" altLang="zh-TW" sz="4000"/>
              <a:t>Δ</a:t>
            </a:r>
            <a:r>
              <a:rPr lang="zh-TW" altLang="en-US" sz="4000"/>
              <a:t>衡量</a:t>
            </a:r>
          </a:p>
          <a:p>
            <a:pPr eaLnBrk="1" fontAlgn="base" hangingPunct="1">
              <a:spcBef>
                <a:spcPct val="50000"/>
              </a:spcBef>
            </a:pPr>
            <a:r>
              <a:rPr lang="en-US" altLang="zh-TW" sz="4000"/>
              <a:t>Δ</a:t>
            </a:r>
            <a:r>
              <a:rPr lang="zh-TW" altLang="en-US" sz="4000"/>
              <a:t>分析</a:t>
            </a:r>
          </a:p>
          <a:p>
            <a:pPr eaLnBrk="1" fontAlgn="base" hangingPunct="1">
              <a:spcBef>
                <a:spcPct val="50000"/>
              </a:spcBef>
            </a:pPr>
            <a:endParaRPr lang="en-US" altLang="zh-TW" sz="4000"/>
          </a:p>
        </p:txBody>
      </p:sp>
    </p:spTree>
    <p:extLst>
      <p:ext uri="{BB962C8B-B14F-4D97-AF65-F5344CB8AC3E}">
        <p14:creationId xmlns:p14="http://schemas.microsoft.com/office/powerpoint/2010/main" val="395945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427413" y="1989138"/>
            <a:ext cx="54927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3800">
                <a:solidFill>
                  <a:srgbClr val="FF3300"/>
                </a:solidFill>
              </a:rPr>
              <a:t>老鷹運動用品的分析計畫</a:t>
            </a:r>
          </a:p>
        </p:txBody>
      </p:sp>
    </p:spTree>
    <p:extLst>
      <p:ext uri="{BB962C8B-B14F-4D97-AF65-F5344CB8AC3E}">
        <p14:creationId xmlns:p14="http://schemas.microsoft.com/office/powerpoint/2010/main" val="1744957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2024034" y="2436834"/>
          <a:ext cx="4143404" cy="3563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直線接點 5"/>
          <p:cNvCxnSpPr>
            <a:cxnSpLocks noChangeShapeType="1"/>
          </p:cNvCxnSpPr>
          <p:nvPr/>
        </p:nvCxnSpPr>
        <p:spPr bwMode="auto">
          <a:xfrm>
            <a:off x="4524376" y="2830513"/>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0420" name="文字方塊 6"/>
          <p:cNvSpPr txBox="1">
            <a:spLocks noChangeArrowheads="1"/>
          </p:cNvSpPr>
          <p:nvPr/>
        </p:nvSpPr>
        <p:spPr bwMode="auto">
          <a:xfrm>
            <a:off x="5832476" y="2428876"/>
            <a:ext cx="4049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1600"/>
              <a:t>1.</a:t>
            </a:r>
            <a:r>
              <a:rPr lang="zh-TW" altLang="en-US" sz="1600"/>
              <a:t>傳播管道選擇導致每月顧客成長率的結果</a:t>
            </a:r>
            <a:endParaRPr lang="en-US" altLang="zh-TW" sz="1600"/>
          </a:p>
          <a:p>
            <a:pPr eaLnBrk="1" hangingPunct="1"/>
            <a:r>
              <a:rPr lang="en-US" altLang="zh-TW" sz="1600"/>
              <a:t>2.</a:t>
            </a:r>
            <a:r>
              <a:rPr lang="zh-TW" altLang="en-US" sz="1600"/>
              <a:t>網站訊息對於男女比例的影響</a:t>
            </a:r>
            <a:endParaRPr lang="en-US" altLang="zh-TW" sz="1600"/>
          </a:p>
          <a:p>
            <a:pPr eaLnBrk="1" hangingPunct="1"/>
            <a:r>
              <a:rPr lang="en-US" altLang="zh-TW" sz="1600"/>
              <a:t>3.</a:t>
            </a:r>
            <a:r>
              <a:rPr lang="zh-TW" altLang="en-US" sz="1600"/>
              <a:t>網站內容對於每季顧客成長的影響</a:t>
            </a:r>
          </a:p>
        </p:txBody>
      </p:sp>
      <p:cxnSp>
        <p:nvCxnSpPr>
          <p:cNvPr id="8" name="直線接點 7"/>
          <p:cNvCxnSpPr>
            <a:cxnSpLocks noChangeShapeType="1"/>
          </p:cNvCxnSpPr>
          <p:nvPr/>
        </p:nvCxnSpPr>
        <p:spPr bwMode="auto">
          <a:xfrm>
            <a:off x="4573589" y="3759200"/>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0422" name="文字方塊 8"/>
          <p:cNvSpPr txBox="1">
            <a:spLocks noChangeArrowheads="1"/>
          </p:cNvSpPr>
          <p:nvPr/>
        </p:nvSpPr>
        <p:spPr bwMode="auto">
          <a:xfrm>
            <a:off x="5881689" y="3357563"/>
            <a:ext cx="1792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1600"/>
              <a:t>1.</a:t>
            </a:r>
            <a:r>
              <a:rPr lang="zh-TW" altLang="en-US" sz="1600"/>
              <a:t>每月顧客成長率</a:t>
            </a:r>
            <a:endParaRPr lang="en-US" altLang="zh-TW" sz="1600"/>
          </a:p>
          <a:p>
            <a:pPr eaLnBrk="1" hangingPunct="1"/>
            <a:r>
              <a:rPr lang="en-US" altLang="zh-TW" sz="1600"/>
              <a:t>2.</a:t>
            </a:r>
            <a:r>
              <a:rPr lang="zh-TW" altLang="en-US" sz="1600"/>
              <a:t>男女顧客比例</a:t>
            </a:r>
            <a:endParaRPr lang="en-US" altLang="zh-TW" sz="1600"/>
          </a:p>
          <a:p>
            <a:pPr eaLnBrk="1" hangingPunct="1"/>
            <a:r>
              <a:rPr lang="en-US" altLang="zh-TW" sz="1600"/>
              <a:t>3.</a:t>
            </a:r>
            <a:r>
              <a:rPr lang="zh-TW" altLang="en-US" sz="1600"/>
              <a:t>每季顧客成長率</a:t>
            </a:r>
          </a:p>
        </p:txBody>
      </p:sp>
      <p:cxnSp>
        <p:nvCxnSpPr>
          <p:cNvPr id="10" name="直線接點 9"/>
          <p:cNvCxnSpPr>
            <a:cxnSpLocks noChangeShapeType="1"/>
          </p:cNvCxnSpPr>
          <p:nvPr/>
        </p:nvCxnSpPr>
        <p:spPr bwMode="auto">
          <a:xfrm>
            <a:off x="4595814" y="4695825"/>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0424" name="文字方塊 10"/>
          <p:cNvSpPr txBox="1">
            <a:spLocks noChangeArrowheads="1"/>
          </p:cNvSpPr>
          <p:nvPr/>
        </p:nvSpPr>
        <p:spPr bwMode="auto">
          <a:xfrm>
            <a:off x="5903913" y="45275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600"/>
              <a:t>新顧客成長率</a:t>
            </a:r>
          </a:p>
        </p:txBody>
      </p:sp>
      <p:sp>
        <p:nvSpPr>
          <p:cNvPr id="60425" name="文字方塊 11"/>
          <p:cNvSpPr txBox="1">
            <a:spLocks noChangeArrowheads="1"/>
          </p:cNvSpPr>
          <p:nvPr/>
        </p:nvSpPr>
        <p:spPr bwMode="auto">
          <a:xfrm>
            <a:off x="1865313" y="428625"/>
            <a:ext cx="80883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188"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以下的圖示總結了關鍵績效指標、衡量方法與分析的直接關聯。它表達出本書所舉之範例老鷹運動用品的關鍵績效指標（新消費者成長率）。針對這些策略，可整理出三個策略與三個分析點。</a:t>
            </a:r>
          </a:p>
        </p:txBody>
      </p:sp>
    </p:spTree>
    <p:extLst>
      <p:ext uri="{BB962C8B-B14F-4D97-AF65-F5344CB8AC3E}">
        <p14:creationId xmlns:p14="http://schemas.microsoft.com/office/powerpoint/2010/main" val="14605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774826" y="549275"/>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定義參與者寫真</a:t>
            </a:r>
            <a:r>
              <a:rPr lang="en-US" altLang="zh-TW" sz="3600">
                <a:solidFill>
                  <a:srgbClr val="FF3300"/>
                </a:solidFill>
              </a:rPr>
              <a:t>(participant print)</a:t>
            </a:r>
          </a:p>
        </p:txBody>
      </p:sp>
      <p:sp>
        <p:nvSpPr>
          <p:cNvPr id="6147" name="Text Box 6"/>
          <p:cNvSpPr txBox="1">
            <a:spLocks noChangeArrowheads="1"/>
          </p:cNvSpPr>
          <p:nvPr/>
        </p:nvSpPr>
        <p:spPr bwMode="auto">
          <a:xfrm>
            <a:off x="2424114" y="2708276"/>
            <a:ext cx="60483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期待消費者如何以回覆者、參與者、</a:t>
            </a:r>
          </a:p>
          <a:p>
            <a:pPr eaLnBrk="1" fontAlgn="base" hangingPunct="1">
              <a:spcBef>
                <a:spcPct val="50000"/>
              </a:spcBef>
            </a:pPr>
            <a:r>
              <a:rPr lang="zh-TW" altLang="en-US" sz="2800"/>
              <a:t>發起人的角色採取行動。</a:t>
            </a:r>
          </a:p>
          <a:p>
            <a:pPr eaLnBrk="1" fontAlgn="base" hangingPunct="1">
              <a:spcBef>
                <a:spcPct val="50000"/>
              </a:spcBef>
            </a:pPr>
            <a:r>
              <a:rPr lang="zh-TW" altLang="en-US" sz="2800"/>
              <a:t>如何與消費者持久的的互動連結。</a:t>
            </a:r>
            <a:endParaRPr lang="zh-TW" altLang="en-US"/>
          </a:p>
        </p:txBody>
      </p:sp>
    </p:spTree>
    <p:extLst>
      <p:ext uri="{BB962C8B-B14F-4D97-AF65-F5344CB8AC3E}">
        <p14:creationId xmlns:p14="http://schemas.microsoft.com/office/powerpoint/2010/main" val="1762740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774826" y="549275"/>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數位行銷原則</a:t>
            </a:r>
            <a:r>
              <a:rPr lang="en-US" altLang="zh-TW" sz="3600">
                <a:solidFill>
                  <a:srgbClr val="FF3300"/>
                </a:solidFill>
              </a:rPr>
              <a:t>12</a:t>
            </a:r>
          </a:p>
        </p:txBody>
      </p:sp>
      <p:sp>
        <p:nvSpPr>
          <p:cNvPr id="61443" name="Text Box 5"/>
          <p:cNvSpPr txBox="1">
            <a:spLocks noChangeArrowheads="1"/>
          </p:cNvSpPr>
          <p:nvPr/>
        </p:nvSpPr>
        <p:spPr bwMode="auto">
          <a:xfrm>
            <a:off x="2063750" y="1916113"/>
            <a:ext cx="8280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2800"/>
              <a:t>經由可尋址通路，</a:t>
            </a:r>
          </a:p>
          <a:p>
            <a:pPr eaLnBrk="1" fontAlgn="base" hangingPunct="1">
              <a:spcBef>
                <a:spcPct val="50000"/>
              </a:spcBef>
            </a:pPr>
            <a:r>
              <a:rPr lang="zh-TW" altLang="en-US" sz="2800"/>
              <a:t>在行銷組合中的所有要素都可被衡量；</a:t>
            </a:r>
          </a:p>
          <a:p>
            <a:pPr eaLnBrk="1" fontAlgn="base" hangingPunct="1">
              <a:spcBef>
                <a:spcPct val="50000"/>
              </a:spcBef>
            </a:pPr>
            <a:r>
              <a:rPr lang="zh-TW" altLang="en-US" sz="2800"/>
              <a:t>並優化以達到持續不斷的改進。</a:t>
            </a:r>
          </a:p>
          <a:p>
            <a:pPr eaLnBrk="1" fontAlgn="base" hangingPunct="1">
              <a:spcBef>
                <a:spcPct val="50000"/>
              </a:spcBef>
            </a:pPr>
            <a:r>
              <a:rPr lang="zh-TW" altLang="en-US" sz="2800"/>
              <a:t>數位行銷企劃將行銷進化</a:t>
            </a:r>
          </a:p>
          <a:p>
            <a:pPr eaLnBrk="1" fontAlgn="base" hangingPunct="1">
              <a:spcBef>
                <a:spcPct val="50000"/>
              </a:spcBef>
            </a:pPr>
            <a:r>
              <a:rPr lang="zh-TW" altLang="en-US" sz="2800"/>
              <a:t>更可衡量行銷。</a:t>
            </a:r>
          </a:p>
        </p:txBody>
      </p:sp>
    </p:spTree>
    <p:extLst>
      <p:ext uri="{BB962C8B-B14F-4D97-AF65-F5344CB8AC3E}">
        <p14:creationId xmlns:p14="http://schemas.microsoft.com/office/powerpoint/2010/main" val="1840489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1774825" y="549275"/>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老鷹運動用品的優化計畫</a:t>
            </a:r>
            <a:endParaRPr lang="zh-TW" altLang="en-US"/>
          </a:p>
        </p:txBody>
      </p:sp>
      <p:graphicFrame>
        <p:nvGraphicFramePr>
          <p:cNvPr id="5" name="資料庫圖表 4"/>
          <p:cNvGraphicFramePr/>
          <p:nvPr/>
        </p:nvGraphicFramePr>
        <p:xfrm>
          <a:off x="2024034" y="1714488"/>
          <a:ext cx="4143404"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直線接點 5"/>
          <p:cNvCxnSpPr>
            <a:cxnSpLocks noChangeShapeType="1"/>
          </p:cNvCxnSpPr>
          <p:nvPr/>
        </p:nvCxnSpPr>
        <p:spPr bwMode="auto">
          <a:xfrm>
            <a:off x="4524376" y="2214563"/>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2469" name="文字方塊 6"/>
          <p:cNvSpPr txBox="1">
            <a:spLocks noChangeArrowheads="1"/>
          </p:cNvSpPr>
          <p:nvPr/>
        </p:nvSpPr>
        <p:spPr bwMode="auto">
          <a:xfrm>
            <a:off x="6024563" y="2643188"/>
            <a:ext cx="4049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1600"/>
              <a:t>1.</a:t>
            </a:r>
            <a:r>
              <a:rPr lang="zh-TW" altLang="en-US" sz="1600"/>
              <a:t>傳播管道選擇導致每月顧客成長率的結果</a:t>
            </a:r>
            <a:endParaRPr lang="en-US" altLang="zh-TW" sz="1600"/>
          </a:p>
          <a:p>
            <a:pPr eaLnBrk="1" hangingPunct="1"/>
            <a:r>
              <a:rPr lang="en-US" altLang="zh-TW" sz="1600"/>
              <a:t>2.</a:t>
            </a:r>
            <a:r>
              <a:rPr lang="zh-TW" altLang="en-US" sz="1600"/>
              <a:t>網站訊息對於男女比例的影響</a:t>
            </a:r>
            <a:endParaRPr lang="en-US" altLang="zh-TW" sz="1600"/>
          </a:p>
          <a:p>
            <a:pPr eaLnBrk="1" hangingPunct="1"/>
            <a:r>
              <a:rPr lang="en-US" altLang="zh-TW" sz="1600"/>
              <a:t>3.</a:t>
            </a:r>
            <a:r>
              <a:rPr lang="zh-TW" altLang="en-US" sz="1600"/>
              <a:t>網站內容對於每季顧客成長的影響</a:t>
            </a:r>
          </a:p>
        </p:txBody>
      </p:sp>
      <p:cxnSp>
        <p:nvCxnSpPr>
          <p:cNvPr id="8" name="直線接點 7"/>
          <p:cNvCxnSpPr>
            <a:cxnSpLocks noChangeShapeType="1"/>
          </p:cNvCxnSpPr>
          <p:nvPr/>
        </p:nvCxnSpPr>
        <p:spPr bwMode="auto">
          <a:xfrm>
            <a:off x="4595814" y="3000375"/>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2471" name="文字方塊 8"/>
          <p:cNvSpPr txBox="1">
            <a:spLocks noChangeArrowheads="1"/>
          </p:cNvSpPr>
          <p:nvPr/>
        </p:nvSpPr>
        <p:spPr bwMode="auto">
          <a:xfrm>
            <a:off x="6018214" y="3500438"/>
            <a:ext cx="1792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1600"/>
              <a:t>1.</a:t>
            </a:r>
            <a:r>
              <a:rPr lang="zh-TW" altLang="en-US" sz="1600"/>
              <a:t>每月顧客成長率</a:t>
            </a:r>
            <a:endParaRPr lang="en-US" altLang="zh-TW" sz="1600"/>
          </a:p>
          <a:p>
            <a:pPr eaLnBrk="1" hangingPunct="1"/>
            <a:r>
              <a:rPr lang="en-US" altLang="zh-TW" sz="1600"/>
              <a:t>2.</a:t>
            </a:r>
            <a:r>
              <a:rPr lang="zh-TW" altLang="en-US" sz="1600"/>
              <a:t>男女顧客比例</a:t>
            </a:r>
            <a:endParaRPr lang="en-US" altLang="zh-TW" sz="1600"/>
          </a:p>
          <a:p>
            <a:pPr eaLnBrk="1" hangingPunct="1"/>
            <a:r>
              <a:rPr lang="en-US" altLang="zh-TW" sz="1600"/>
              <a:t>3.</a:t>
            </a:r>
            <a:r>
              <a:rPr lang="zh-TW" altLang="en-US" sz="1600"/>
              <a:t>每季顧客成長率</a:t>
            </a:r>
          </a:p>
        </p:txBody>
      </p:sp>
      <p:cxnSp>
        <p:nvCxnSpPr>
          <p:cNvPr id="10" name="直線接點 9"/>
          <p:cNvCxnSpPr>
            <a:cxnSpLocks noChangeShapeType="1"/>
          </p:cNvCxnSpPr>
          <p:nvPr/>
        </p:nvCxnSpPr>
        <p:spPr bwMode="auto">
          <a:xfrm>
            <a:off x="4667251" y="3929063"/>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2473" name="文字方塊 10"/>
          <p:cNvSpPr txBox="1">
            <a:spLocks noChangeArrowheads="1"/>
          </p:cNvSpPr>
          <p:nvPr/>
        </p:nvSpPr>
        <p:spPr bwMode="auto">
          <a:xfrm>
            <a:off x="6037263" y="473392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600"/>
              <a:t>新顧客成長率</a:t>
            </a:r>
          </a:p>
        </p:txBody>
      </p:sp>
      <p:sp>
        <p:nvSpPr>
          <p:cNvPr id="62474" name="文字方塊 11"/>
          <p:cNvSpPr txBox="1">
            <a:spLocks noChangeArrowheads="1"/>
          </p:cNvSpPr>
          <p:nvPr/>
        </p:nvSpPr>
        <p:spPr bwMode="auto">
          <a:xfrm>
            <a:off x="6024563" y="1785938"/>
            <a:ext cx="4049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en-US" altLang="zh-TW" sz="1600"/>
              <a:t>1.</a:t>
            </a:r>
            <a:r>
              <a:rPr lang="zh-TW" altLang="en-US" sz="1600"/>
              <a:t>優化傳播管道選擇以改善每月顧客成長率</a:t>
            </a:r>
            <a:endParaRPr lang="en-US" altLang="zh-TW" sz="1600"/>
          </a:p>
          <a:p>
            <a:pPr eaLnBrk="1" hangingPunct="1"/>
            <a:r>
              <a:rPr lang="en-US" altLang="zh-TW" sz="1600"/>
              <a:t>2.</a:t>
            </a:r>
            <a:r>
              <a:rPr lang="zh-TW" altLang="en-US" sz="1600"/>
              <a:t>優化對男性</a:t>
            </a:r>
            <a:r>
              <a:rPr lang="en-US" altLang="zh-TW" sz="1600"/>
              <a:t>/</a:t>
            </a:r>
            <a:r>
              <a:rPr lang="zh-TW" altLang="en-US" sz="1600"/>
              <a:t>女性的網站訊息</a:t>
            </a:r>
            <a:endParaRPr lang="en-US" altLang="zh-TW" sz="1600"/>
          </a:p>
          <a:p>
            <a:pPr eaLnBrk="1" hangingPunct="1"/>
            <a:r>
              <a:rPr lang="en-US" altLang="zh-TW" sz="1600"/>
              <a:t>3.</a:t>
            </a:r>
            <a:r>
              <a:rPr lang="zh-TW" altLang="en-US" sz="1600"/>
              <a:t>優化網站內容與設計以提高每季成長表現</a:t>
            </a:r>
          </a:p>
        </p:txBody>
      </p:sp>
      <p:cxnSp>
        <p:nvCxnSpPr>
          <p:cNvPr id="13" name="直線接點 12"/>
          <p:cNvCxnSpPr>
            <a:cxnSpLocks noChangeShapeType="1"/>
          </p:cNvCxnSpPr>
          <p:nvPr/>
        </p:nvCxnSpPr>
        <p:spPr bwMode="auto">
          <a:xfrm>
            <a:off x="4667251" y="4857750"/>
            <a:ext cx="128587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0423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1774825" y="549275"/>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典型的優化方式</a:t>
            </a:r>
          </a:p>
        </p:txBody>
      </p:sp>
      <p:sp>
        <p:nvSpPr>
          <p:cNvPr id="63491" name="Text Box 5"/>
          <p:cNvSpPr txBox="1">
            <a:spLocks noChangeArrowheads="1"/>
          </p:cNvSpPr>
          <p:nvPr/>
        </p:nvSpPr>
        <p:spPr bwMode="auto">
          <a:xfrm>
            <a:off x="2640013" y="1557339"/>
            <a:ext cx="74168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Δ</a:t>
            </a:r>
            <a:r>
              <a:rPr lang="zh-TW" altLang="en-US" sz="4000"/>
              <a:t>搜尋引擎優化</a:t>
            </a:r>
          </a:p>
          <a:p>
            <a:pPr eaLnBrk="1" fontAlgn="base" hangingPunct="1">
              <a:spcBef>
                <a:spcPct val="50000"/>
              </a:spcBef>
            </a:pPr>
            <a:r>
              <a:rPr lang="en-US" altLang="zh-TW" sz="4000"/>
              <a:t>Δ</a:t>
            </a:r>
            <a:r>
              <a:rPr lang="zh-TW" altLang="en-US" sz="4000"/>
              <a:t>付費版位優化</a:t>
            </a:r>
          </a:p>
          <a:p>
            <a:pPr eaLnBrk="1" fontAlgn="base" hangingPunct="1">
              <a:spcBef>
                <a:spcPct val="50000"/>
              </a:spcBef>
            </a:pPr>
            <a:r>
              <a:rPr lang="en-US" altLang="zh-TW" sz="4000"/>
              <a:t>Δ</a:t>
            </a:r>
            <a:r>
              <a:rPr lang="zh-TW" altLang="en-US" sz="4000"/>
              <a:t>執行前之創意及訊息傳遞優化</a:t>
            </a:r>
          </a:p>
          <a:p>
            <a:pPr eaLnBrk="1" fontAlgn="base" hangingPunct="1">
              <a:spcBef>
                <a:spcPct val="50000"/>
              </a:spcBef>
            </a:pPr>
            <a:r>
              <a:rPr lang="en-US" altLang="zh-TW" sz="4000"/>
              <a:t>Δ</a:t>
            </a:r>
            <a:r>
              <a:rPr lang="zh-TW" altLang="en-US" sz="4000"/>
              <a:t>網站優化</a:t>
            </a:r>
          </a:p>
          <a:p>
            <a:pPr eaLnBrk="1" fontAlgn="base" hangingPunct="1">
              <a:spcBef>
                <a:spcPct val="50000"/>
              </a:spcBef>
            </a:pPr>
            <a:r>
              <a:rPr lang="en-US" altLang="zh-TW" sz="4000"/>
              <a:t>Δ</a:t>
            </a:r>
            <a:r>
              <a:rPr lang="zh-TW" altLang="en-US" sz="4000"/>
              <a:t>專案表現優化</a:t>
            </a:r>
          </a:p>
          <a:p>
            <a:pPr eaLnBrk="1" fontAlgn="base" hangingPunct="1">
              <a:spcBef>
                <a:spcPct val="50000"/>
              </a:spcBef>
            </a:pPr>
            <a:endParaRPr lang="zh-TW" altLang="en-US" sz="4000"/>
          </a:p>
          <a:p>
            <a:pPr eaLnBrk="1" fontAlgn="base" hangingPunct="1">
              <a:spcBef>
                <a:spcPct val="50000"/>
              </a:spcBef>
            </a:pPr>
            <a:endParaRPr lang="en-US" altLang="zh-TW" sz="4000"/>
          </a:p>
        </p:txBody>
      </p:sp>
    </p:spTree>
    <p:extLst>
      <p:ext uri="{BB962C8B-B14F-4D97-AF65-F5344CB8AC3E}">
        <p14:creationId xmlns:p14="http://schemas.microsoft.com/office/powerpoint/2010/main" val="201616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1774825" y="549275"/>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小結</a:t>
            </a:r>
          </a:p>
        </p:txBody>
      </p:sp>
      <p:pic>
        <p:nvPicPr>
          <p:cNvPr id="64515" name="Picture 21" descr="C:\Users\fang\Desktop\八角.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9153">
            <a:off x="3698875" y="661989"/>
            <a:ext cx="4516438"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文字方塊 5"/>
          <p:cNvSpPr txBox="1">
            <a:spLocks noChangeArrowheads="1"/>
          </p:cNvSpPr>
          <p:nvPr/>
        </p:nvSpPr>
        <p:spPr bwMode="auto">
          <a:xfrm>
            <a:off x="4595813" y="1681163"/>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參與者寫真與目標</a:t>
            </a:r>
          </a:p>
        </p:txBody>
      </p:sp>
      <p:graphicFrame>
        <p:nvGraphicFramePr>
          <p:cNvPr id="7" name="資料庫圖表 6"/>
          <p:cNvGraphicFramePr/>
          <p:nvPr/>
        </p:nvGraphicFramePr>
        <p:xfrm>
          <a:off x="3809984" y="2285992"/>
          <a:ext cx="4143404"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8" name="文字方塊 7"/>
          <p:cNvSpPr txBox="1">
            <a:spLocks noChangeArrowheads="1"/>
          </p:cNvSpPr>
          <p:nvPr/>
        </p:nvSpPr>
        <p:spPr bwMode="auto">
          <a:xfrm>
            <a:off x="3452814" y="6286501"/>
            <a:ext cx="4954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a:t>圖表</a:t>
            </a:r>
            <a:r>
              <a:rPr lang="en-US" altLang="zh-TW"/>
              <a:t>14.5  </a:t>
            </a:r>
            <a:r>
              <a:rPr lang="zh-TW" altLang="en-US"/>
              <a:t>數位行銷企劃的具體步驟</a:t>
            </a:r>
          </a:p>
        </p:txBody>
      </p:sp>
      <p:sp>
        <p:nvSpPr>
          <p:cNvPr id="64519" name="文字方塊 8"/>
          <p:cNvSpPr txBox="1">
            <a:spLocks noChangeArrowheads="1"/>
          </p:cNvSpPr>
          <p:nvPr/>
        </p:nvSpPr>
        <p:spPr bwMode="auto">
          <a:xfrm>
            <a:off x="3952876" y="1071564"/>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影響</a:t>
            </a:r>
          </a:p>
        </p:txBody>
      </p:sp>
      <p:sp>
        <p:nvSpPr>
          <p:cNvPr id="64520" name="文字方塊 9"/>
          <p:cNvSpPr txBox="1">
            <a:spLocks noChangeArrowheads="1"/>
          </p:cNvSpPr>
          <p:nvPr/>
        </p:nvSpPr>
        <p:spPr bwMode="auto">
          <a:xfrm>
            <a:off x="3381375" y="2071689"/>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知名度</a:t>
            </a:r>
          </a:p>
        </p:txBody>
      </p:sp>
      <p:sp>
        <p:nvSpPr>
          <p:cNvPr id="64521" name="文字方塊 10"/>
          <p:cNvSpPr txBox="1">
            <a:spLocks noChangeArrowheads="1"/>
          </p:cNvSpPr>
          <p:nvPr/>
        </p:nvSpPr>
        <p:spPr bwMode="auto">
          <a:xfrm>
            <a:off x="3400426" y="3071813"/>
            <a:ext cx="1338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訊息傳遞與</a:t>
            </a:r>
            <a:endParaRPr lang="en-US" altLang="zh-TW" sz="1800"/>
          </a:p>
          <a:p>
            <a:pPr eaLnBrk="1" hangingPunct="1"/>
            <a:r>
              <a:rPr lang="zh-TW" altLang="en-US" sz="1800"/>
              <a:t>病毒式傳播</a:t>
            </a:r>
          </a:p>
        </p:txBody>
      </p:sp>
      <p:sp>
        <p:nvSpPr>
          <p:cNvPr id="64522" name="文字方塊 11"/>
          <p:cNvSpPr txBox="1">
            <a:spLocks noChangeArrowheads="1"/>
          </p:cNvSpPr>
          <p:nvPr/>
        </p:nvSpPr>
        <p:spPr bwMode="auto">
          <a:xfrm>
            <a:off x="6953250" y="785813"/>
            <a:ext cx="1570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傳播管道組合</a:t>
            </a:r>
            <a:endParaRPr lang="en-US" altLang="zh-TW" sz="1800"/>
          </a:p>
          <a:p>
            <a:pPr eaLnBrk="1" hangingPunct="1"/>
            <a:r>
              <a:rPr lang="zh-TW" altLang="en-US" sz="1800"/>
              <a:t>與創意概念</a:t>
            </a:r>
          </a:p>
        </p:txBody>
      </p:sp>
      <p:sp>
        <p:nvSpPr>
          <p:cNvPr id="64523" name="文字方塊 12"/>
          <p:cNvSpPr txBox="1">
            <a:spLocks noChangeArrowheads="1"/>
          </p:cNvSpPr>
          <p:nvPr/>
        </p:nvSpPr>
        <p:spPr bwMode="auto">
          <a:xfrm>
            <a:off x="7381876" y="1928813"/>
            <a:ext cx="1262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內容概要</a:t>
            </a:r>
            <a:endParaRPr lang="en-US" altLang="zh-TW" sz="1800"/>
          </a:p>
          <a:p>
            <a:pPr eaLnBrk="1" hangingPunct="1"/>
            <a:r>
              <a:rPr lang="zh-TW" altLang="en-US" sz="1400"/>
              <a:t>（企業提供）</a:t>
            </a:r>
          </a:p>
        </p:txBody>
      </p:sp>
      <p:sp>
        <p:nvSpPr>
          <p:cNvPr id="64524" name="文字方塊 13"/>
          <p:cNvSpPr txBox="1">
            <a:spLocks noChangeArrowheads="1"/>
          </p:cNvSpPr>
          <p:nvPr/>
        </p:nvSpPr>
        <p:spPr bwMode="auto">
          <a:xfrm>
            <a:off x="6953250" y="3071813"/>
            <a:ext cx="144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r>
              <a:rPr lang="zh-TW" altLang="en-US" sz="1800"/>
              <a:t>內容概要</a:t>
            </a:r>
            <a:endParaRPr lang="en-US" altLang="zh-TW" sz="1800"/>
          </a:p>
          <a:p>
            <a:pPr eaLnBrk="1" hangingPunct="1"/>
            <a:r>
              <a:rPr lang="zh-TW" altLang="en-US" sz="1400"/>
              <a:t>（消費者自製）</a:t>
            </a:r>
          </a:p>
        </p:txBody>
      </p:sp>
    </p:spTree>
    <p:extLst>
      <p:ext uri="{BB962C8B-B14F-4D97-AF65-F5344CB8AC3E}">
        <p14:creationId xmlns:p14="http://schemas.microsoft.com/office/powerpoint/2010/main" val="198984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774825" y="549275"/>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數位行銷企劃的十個致命錯誤</a:t>
            </a:r>
          </a:p>
        </p:txBody>
      </p:sp>
      <p:sp>
        <p:nvSpPr>
          <p:cNvPr id="65539" name="Text Box 5"/>
          <p:cNvSpPr txBox="1">
            <a:spLocks noChangeArrowheads="1"/>
          </p:cNvSpPr>
          <p:nvPr/>
        </p:nvSpPr>
        <p:spPr bwMode="auto">
          <a:xfrm>
            <a:off x="2135189" y="1989138"/>
            <a:ext cx="367347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en-US" altLang="zh-TW">
                <a:solidFill>
                  <a:srgbClr val="0000FF"/>
                </a:solidFill>
              </a:rPr>
              <a:t>※</a:t>
            </a:r>
            <a:r>
              <a:rPr lang="zh-TW" altLang="en-US" sz="2800"/>
              <a:t>冗長的註冊流程</a:t>
            </a:r>
          </a:p>
          <a:p>
            <a:pPr eaLnBrk="1" hangingPunct="1">
              <a:spcBef>
                <a:spcPct val="50000"/>
              </a:spcBef>
            </a:pPr>
            <a:r>
              <a:rPr lang="en-US" altLang="zh-TW">
                <a:solidFill>
                  <a:srgbClr val="0000FF"/>
                </a:solidFill>
              </a:rPr>
              <a:t>※</a:t>
            </a:r>
            <a:r>
              <a:rPr lang="zh-TW" altLang="en-US" sz="2800"/>
              <a:t>資料缺乏管理計畫</a:t>
            </a:r>
          </a:p>
          <a:p>
            <a:pPr eaLnBrk="1" hangingPunct="1">
              <a:spcBef>
                <a:spcPct val="50000"/>
              </a:spcBef>
            </a:pPr>
            <a:r>
              <a:rPr lang="en-US" altLang="zh-TW">
                <a:solidFill>
                  <a:srgbClr val="0000FF"/>
                </a:solidFill>
              </a:rPr>
              <a:t>※</a:t>
            </a:r>
            <a:r>
              <a:rPr lang="zh-TW" altLang="en-US" sz="2800"/>
              <a:t>有吃料卻無分析</a:t>
            </a:r>
          </a:p>
          <a:p>
            <a:pPr eaLnBrk="1" hangingPunct="1">
              <a:spcBef>
                <a:spcPct val="50000"/>
              </a:spcBef>
            </a:pPr>
            <a:r>
              <a:rPr lang="en-US" altLang="zh-TW">
                <a:solidFill>
                  <a:srgbClr val="0000FF"/>
                </a:solidFill>
              </a:rPr>
              <a:t>※</a:t>
            </a:r>
            <a:r>
              <a:rPr lang="zh-TW" altLang="en-US" sz="2800"/>
              <a:t>嘩眾取寵</a:t>
            </a:r>
          </a:p>
          <a:p>
            <a:pPr eaLnBrk="1" hangingPunct="1">
              <a:spcBef>
                <a:spcPct val="50000"/>
              </a:spcBef>
            </a:pPr>
            <a:r>
              <a:rPr lang="en-US" altLang="zh-TW">
                <a:solidFill>
                  <a:srgbClr val="0000FF"/>
                </a:solidFill>
              </a:rPr>
              <a:t>※</a:t>
            </a:r>
            <a:r>
              <a:rPr lang="zh-TW" altLang="en-US" sz="2800"/>
              <a:t>忽略知名度計畫</a:t>
            </a:r>
          </a:p>
        </p:txBody>
      </p:sp>
      <p:sp>
        <p:nvSpPr>
          <p:cNvPr id="65540" name="Text Box 6"/>
          <p:cNvSpPr txBox="1">
            <a:spLocks noChangeArrowheads="1"/>
          </p:cNvSpPr>
          <p:nvPr/>
        </p:nvSpPr>
        <p:spPr bwMode="auto">
          <a:xfrm>
            <a:off x="6167439" y="1989138"/>
            <a:ext cx="432117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hangingPunct="1">
              <a:spcBef>
                <a:spcPct val="50000"/>
              </a:spcBef>
            </a:pPr>
            <a:r>
              <a:rPr lang="en-US" altLang="zh-TW">
                <a:solidFill>
                  <a:srgbClr val="0000FF"/>
                </a:solidFill>
              </a:rPr>
              <a:t>※</a:t>
            </a:r>
            <a:r>
              <a:rPr lang="zh-TW" altLang="en-US" sz="2800"/>
              <a:t>忽視搜尋行銷的重要性</a:t>
            </a:r>
          </a:p>
          <a:p>
            <a:pPr eaLnBrk="1" hangingPunct="1">
              <a:spcBef>
                <a:spcPct val="50000"/>
              </a:spcBef>
            </a:pPr>
            <a:r>
              <a:rPr lang="en-US" altLang="zh-TW">
                <a:solidFill>
                  <a:srgbClr val="0000FF"/>
                </a:solidFill>
              </a:rPr>
              <a:t>※</a:t>
            </a:r>
            <a:r>
              <a:rPr lang="zh-TW" altLang="en-US" sz="2800"/>
              <a:t>缺乏實用性</a:t>
            </a:r>
          </a:p>
          <a:p>
            <a:pPr eaLnBrk="1" hangingPunct="1">
              <a:spcBef>
                <a:spcPct val="50000"/>
              </a:spcBef>
            </a:pPr>
            <a:r>
              <a:rPr lang="en-US" altLang="zh-TW">
                <a:solidFill>
                  <a:srgbClr val="0000FF"/>
                </a:solidFill>
              </a:rPr>
              <a:t>※</a:t>
            </a:r>
            <a:r>
              <a:rPr lang="zh-TW" altLang="en-US" sz="2800"/>
              <a:t>垃圾郵件</a:t>
            </a:r>
          </a:p>
          <a:p>
            <a:pPr eaLnBrk="1" hangingPunct="1">
              <a:spcBef>
                <a:spcPct val="50000"/>
              </a:spcBef>
            </a:pPr>
            <a:r>
              <a:rPr lang="en-US" altLang="zh-TW">
                <a:solidFill>
                  <a:srgbClr val="0000FF"/>
                </a:solidFill>
              </a:rPr>
              <a:t>※</a:t>
            </a:r>
            <a:r>
              <a:rPr lang="zh-TW" altLang="en-US" sz="2800"/>
              <a:t>參與者涉入的機會太少</a:t>
            </a:r>
          </a:p>
          <a:p>
            <a:pPr eaLnBrk="1" hangingPunct="1">
              <a:spcBef>
                <a:spcPct val="50000"/>
              </a:spcBef>
            </a:pPr>
            <a:r>
              <a:rPr lang="en-US" altLang="zh-TW">
                <a:solidFill>
                  <a:srgbClr val="0000FF"/>
                </a:solidFill>
              </a:rPr>
              <a:t>※</a:t>
            </a:r>
            <a:r>
              <a:rPr lang="zh-TW" altLang="en-US" sz="2800"/>
              <a:t>換湯不換藥</a:t>
            </a:r>
          </a:p>
        </p:txBody>
      </p:sp>
    </p:spTree>
    <p:extLst>
      <p:ext uri="{BB962C8B-B14F-4D97-AF65-F5344CB8AC3E}">
        <p14:creationId xmlns:p14="http://schemas.microsoft.com/office/powerpoint/2010/main" val="58305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774826" y="549275"/>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600">
                <a:solidFill>
                  <a:srgbClr val="FF3300"/>
                </a:solidFill>
              </a:rPr>
              <a:t>定義參與者寫真</a:t>
            </a:r>
            <a:r>
              <a:rPr lang="zh-TW" altLang="en-US">
                <a:solidFill>
                  <a:srgbClr val="FF3300"/>
                </a:solidFill>
              </a:rPr>
              <a:t>－</a:t>
            </a:r>
            <a:r>
              <a:rPr lang="zh-TW" altLang="en-US" sz="3600">
                <a:solidFill>
                  <a:srgbClr val="FF3300"/>
                </a:solidFill>
              </a:rPr>
              <a:t>考量重點</a:t>
            </a:r>
          </a:p>
        </p:txBody>
      </p:sp>
      <p:sp>
        <p:nvSpPr>
          <p:cNvPr id="7171" name="Text Box 48"/>
          <p:cNvSpPr txBox="1">
            <a:spLocks noChangeArrowheads="1"/>
          </p:cNvSpPr>
          <p:nvPr/>
        </p:nvSpPr>
        <p:spPr bwMode="auto">
          <a:xfrm>
            <a:off x="1992314" y="2060576"/>
            <a:ext cx="32400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2800"/>
              <a:t>Δ</a:t>
            </a:r>
            <a:r>
              <a:rPr lang="zh-TW" altLang="en-US" sz="4000"/>
              <a:t>基本資料</a:t>
            </a:r>
          </a:p>
          <a:p>
            <a:pPr eaLnBrk="1" fontAlgn="base" hangingPunct="1">
              <a:spcBef>
                <a:spcPct val="50000"/>
              </a:spcBef>
            </a:pPr>
            <a:r>
              <a:rPr lang="en-US" altLang="zh-TW" sz="2800"/>
              <a:t>Δ</a:t>
            </a:r>
            <a:r>
              <a:rPr lang="zh-TW" altLang="en-US" sz="4000"/>
              <a:t>數位檔案  </a:t>
            </a:r>
          </a:p>
          <a:p>
            <a:pPr eaLnBrk="1" fontAlgn="base" hangingPunct="1">
              <a:spcBef>
                <a:spcPct val="50000"/>
              </a:spcBef>
            </a:pPr>
            <a:r>
              <a:rPr lang="en-US" altLang="zh-TW" sz="2800"/>
              <a:t>Δ</a:t>
            </a:r>
            <a:r>
              <a:rPr lang="zh-TW" altLang="en-US" sz="4000"/>
              <a:t>個別檔案</a:t>
            </a:r>
          </a:p>
          <a:p>
            <a:pPr eaLnBrk="1" fontAlgn="base" hangingPunct="1">
              <a:spcBef>
                <a:spcPct val="50000"/>
              </a:spcBef>
            </a:pPr>
            <a:r>
              <a:rPr lang="en-US" altLang="zh-TW" sz="2800"/>
              <a:t>Δ</a:t>
            </a:r>
            <a:r>
              <a:rPr lang="zh-TW" altLang="en-US" sz="4000"/>
              <a:t>資料來源</a:t>
            </a:r>
          </a:p>
        </p:txBody>
      </p:sp>
      <p:sp>
        <p:nvSpPr>
          <p:cNvPr id="7220" name="Text Box 52"/>
          <p:cNvSpPr txBox="1">
            <a:spLocks noChangeArrowheads="1"/>
          </p:cNvSpPr>
          <p:nvPr/>
        </p:nvSpPr>
        <p:spPr bwMode="auto">
          <a:xfrm>
            <a:off x="6240463" y="2349501"/>
            <a:ext cx="4176712"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zh-TW" altLang="en-US" sz="3200"/>
              <a:t>數位使用習慣</a:t>
            </a:r>
          </a:p>
          <a:p>
            <a:pPr eaLnBrk="1" fontAlgn="base" hangingPunct="1">
              <a:spcBef>
                <a:spcPct val="50000"/>
              </a:spcBef>
            </a:pPr>
            <a:r>
              <a:rPr lang="zh-TW" altLang="en-US" sz="3200"/>
              <a:t>內容使用偏好</a:t>
            </a:r>
          </a:p>
          <a:p>
            <a:pPr eaLnBrk="1" fontAlgn="base" hangingPunct="1">
              <a:spcBef>
                <a:spcPct val="50000"/>
              </a:spcBef>
            </a:pPr>
            <a:r>
              <a:rPr lang="zh-TW" altLang="en-US" sz="3200"/>
              <a:t>消費者自創內容檔案</a:t>
            </a:r>
          </a:p>
        </p:txBody>
      </p:sp>
      <p:sp>
        <p:nvSpPr>
          <p:cNvPr id="7223" name="Text Box 55"/>
          <p:cNvSpPr txBox="1">
            <a:spLocks noChangeArrowheads="1"/>
          </p:cNvSpPr>
          <p:nvPr/>
        </p:nvSpPr>
        <p:spPr bwMode="auto">
          <a:xfrm>
            <a:off x="5232400" y="2924176"/>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eaLnBrk="1" fontAlgn="base" hangingPunct="1">
              <a:spcBef>
                <a:spcPct val="50000"/>
              </a:spcBef>
            </a:pPr>
            <a:r>
              <a:rPr lang="en-US" altLang="zh-TW" sz="4000"/>
              <a:t>→</a:t>
            </a:r>
          </a:p>
        </p:txBody>
      </p:sp>
    </p:spTree>
    <p:extLst>
      <p:ext uri="{BB962C8B-B14F-4D97-AF65-F5344CB8AC3E}">
        <p14:creationId xmlns:p14="http://schemas.microsoft.com/office/powerpoint/2010/main" val="183776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23"/>
                                        </p:tgtEl>
                                        <p:attrNameLst>
                                          <p:attrName>style.visibility</p:attrName>
                                        </p:attrNameLst>
                                      </p:cBhvr>
                                      <p:to>
                                        <p:strVal val="visible"/>
                                      </p:to>
                                    </p:set>
                                    <p:animEffect transition="in" filter="box(in)">
                                      <p:cBhvr>
                                        <p:cTn id="7" dur="500"/>
                                        <p:tgtEl>
                                          <p:spTgt spid="7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20"/>
                                        </p:tgtEl>
                                        <p:attrNameLst>
                                          <p:attrName>style.visibility</p:attrName>
                                        </p:attrNameLst>
                                      </p:cBhvr>
                                      <p:to>
                                        <p:strVal val="visible"/>
                                      </p:to>
                                    </p:set>
                                    <p:animEffect transition="in" filter="box(in)">
                                      <p:cBhvr>
                                        <p:cTn id="12" dur="500"/>
                                        <p:tgtEl>
                                          <p:spTgt spid="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0" grpId="0"/>
      <p:bldP spid="72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2424113" y="1989138"/>
            <a:ext cx="74993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華康儷金黑 Std W8" charset="0"/>
              </a:defRPr>
            </a:lvl1pPr>
            <a:lvl2pPr marL="742950" indent="-285750" eaLnBrk="0" hangingPunct="0">
              <a:defRPr kumimoji="1" sz="2400">
                <a:solidFill>
                  <a:schemeClr val="tx1"/>
                </a:solidFill>
                <a:latin typeface="Arial" charset="0"/>
                <a:ea typeface="華康儷金黑 Std W8" charset="0"/>
              </a:defRPr>
            </a:lvl2pPr>
            <a:lvl3pPr marL="1143000" indent="-228600" eaLnBrk="0" hangingPunct="0">
              <a:defRPr kumimoji="1" sz="2400">
                <a:solidFill>
                  <a:schemeClr val="tx1"/>
                </a:solidFill>
                <a:latin typeface="Arial" charset="0"/>
                <a:ea typeface="華康儷金黑 Std W8" charset="0"/>
              </a:defRPr>
            </a:lvl3pPr>
            <a:lvl4pPr marL="1600200" indent="-228600" eaLnBrk="0" hangingPunct="0">
              <a:defRPr kumimoji="1" sz="2400">
                <a:solidFill>
                  <a:schemeClr val="tx1"/>
                </a:solidFill>
                <a:latin typeface="Arial" charset="0"/>
                <a:ea typeface="華康儷金黑 Std W8" charset="0"/>
              </a:defRPr>
            </a:lvl4pPr>
            <a:lvl5pPr marL="2057400" indent="-228600" eaLnBrk="0" hangingPunct="0">
              <a:defRPr kumimoji="1" sz="2400">
                <a:solidFill>
                  <a:schemeClr val="tx1"/>
                </a:solidFill>
                <a:latin typeface="Arial" charset="0"/>
                <a:ea typeface="華康儷金黑 Std W8" charset="0"/>
              </a:defRPr>
            </a:lvl5pPr>
            <a:lvl6pPr marL="2514600" indent="-228600" eaLnBrk="0" fontAlgn="ctr" hangingPunct="0">
              <a:spcBef>
                <a:spcPct val="0"/>
              </a:spcBef>
              <a:spcAft>
                <a:spcPct val="0"/>
              </a:spcAft>
              <a:defRPr kumimoji="1" sz="2400">
                <a:solidFill>
                  <a:schemeClr val="tx1"/>
                </a:solidFill>
                <a:latin typeface="Arial" charset="0"/>
                <a:ea typeface="華康儷金黑 Std W8" charset="0"/>
              </a:defRPr>
            </a:lvl6pPr>
            <a:lvl7pPr marL="2971800" indent="-228600" eaLnBrk="0" fontAlgn="ctr" hangingPunct="0">
              <a:spcBef>
                <a:spcPct val="0"/>
              </a:spcBef>
              <a:spcAft>
                <a:spcPct val="0"/>
              </a:spcAft>
              <a:defRPr kumimoji="1" sz="2400">
                <a:solidFill>
                  <a:schemeClr val="tx1"/>
                </a:solidFill>
                <a:latin typeface="Arial" charset="0"/>
                <a:ea typeface="華康儷金黑 Std W8" charset="0"/>
              </a:defRPr>
            </a:lvl7pPr>
            <a:lvl8pPr marL="3429000" indent="-228600" eaLnBrk="0" fontAlgn="ctr" hangingPunct="0">
              <a:spcBef>
                <a:spcPct val="0"/>
              </a:spcBef>
              <a:spcAft>
                <a:spcPct val="0"/>
              </a:spcAft>
              <a:defRPr kumimoji="1" sz="2400">
                <a:solidFill>
                  <a:schemeClr val="tx1"/>
                </a:solidFill>
                <a:latin typeface="Arial" charset="0"/>
                <a:ea typeface="華康儷金黑 Std W8" charset="0"/>
              </a:defRPr>
            </a:lvl8pPr>
            <a:lvl9pPr marL="3886200" indent="-228600" eaLnBrk="0" fontAlgn="ctr" hangingPunct="0">
              <a:spcBef>
                <a:spcPct val="0"/>
              </a:spcBef>
              <a:spcAft>
                <a:spcPct val="0"/>
              </a:spcAft>
              <a:defRPr kumimoji="1" sz="2400">
                <a:solidFill>
                  <a:schemeClr val="tx1"/>
                </a:solidFill>
                <a:latin typeface="Arial" charset="0"/>
                <a:ea typeface="華康儷金黑 Std W8" charset="0"/>
              </a:defRPr>
            </a:lvl9pPr>
          </a:lstStyle>
          <a:p>
            <a:pPr algn="ctr" eaLnBrk="1" fontAlgn="base" hangingPunct="1">
              <a:spcBef>
                <a:spcPct val="50000"/>
              </a:spcBef>
            </a:pPr>
            <a:r>
              <a:rPr lang="zh-TW" altLang="en-US" sz="4800">
                <a:solidFill>
                  <a:srgbClr val="FF3300"/>
                </a:solidFill>
              </a:rPr>
              <a:t>範例</a:t>
            </a:r>
          </a:p>
          <a:p>
            <a:pPr algn="ctr" eaLnBrk="1" fontAlgn="base" hangingPunct="1">
              <a:spcBef>
                <a:spcPct val="50000"/>
              </a:spcBef>
            </a:pPr>
            <a:r>
              <a:rPr lang="zh-TW" altLang="en-US" sz="4800">
                <a:solidFill>
                  <a:srgbClr val="FF3300"/>
                </a:solidFill>
              </a:rPr>
              <a:t>老鷹運動用品的參與者寫真</a:t>
            </a:r>
          </a:p>
        </p:txBody>
      </p:sp>
    </p:spTree>
    <p:extLst>
      <p:ext uri="{BB962C8B-B14F-4D97-AF65-F5344CB8AC3E}">
        <p14:creationId xmlns:p14="http://schemas.microsoft.com/office/powerpoint/2010/main" val="6731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55" name="Group 191"/>
          <p:cNvGraphicFramePr>
            <a:graphicFrameLocks noGrp="1"/>
          </p:cNvGraphicFramePr>
          <p:nvPr/>
        </p:nvGraphicFramePr>
        <p:xfrm>
          <a:off x="1631951" y="554038"/>
          <a:ext cx="8893175" cy="5292090"/>
        </p:xfrm>
        <a:graphic>
          <a:graphicData uri="http://schemas.openxmlformats.org/drawingml/2006/table">
            <a:tbl>
              <a:tblPr/>
              <a:tblGrid>
                <a:gridCol w="1512888"/>
                <a:gridCol w="2808287"/>
                <a:gridCol w="4572000"/>
              </a:tblGrid>
              <a:tr h="62865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領域</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重點</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rgbClr val="FF3300"/>
                          </a:solidFill>
                          <a:effectLst/>
                          <a:latin typeface="Arial" charset="0"/>
                          <a:ea typeface="華康儷金黑 Std W8" charset="0"/>
                        </a:rPr>
                        <a:t>重點或洞悉</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11200">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基本檔案</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總體使用者的基本組成及潛在趨勢</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老鷹公司消費者宰業餘體育活動參與度高，對特賣持正面態度，調查中顯示這群寧願有運動經驗，而不是降價</a:t>
                      </a:r>
                      <a:r>
                        <a:rPr kumimoji="1" lang="zh-TW" altLang="en-US" sz="2400" b="0" i="0" u="none" strike="noStrike" cap="none" normalizeH="0" baseline="0">
                          <a:ln>
                            <a:noFill/>
                          </a:ln>
                          <a:solidFill>
                            <a:schemeClr val="tx1"/>
                          </a:solidFill>
                          <a:effectLst/>
                          <a:latin typeface="Arial" charset="0"/>
                          <a:ea typeface="新細明體" charset="-12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06438">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基本檔案</a:t>
                      </a:r>
                      <a:endParaRPr kumimoji="1" lang="en-US" altLang="zh-TW" sz="2400" b="0" i="0" u="none" strike="noStrike" cap="none" normalizeH="0" baseline="0">
                        <a:ln>
                          <a:noFill/>
                        </a:ln>
                        <a:solidFill>
                          <a:schemeClr val="tx1"/>
                        </a:solidFill>
                        <a:effectLst/>
                        <a:latin typeface="華康儷金黑 Std W8" charset="0"/>
                        <a:ea typeface="華康儷金黑 Std W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參與者心理構面</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老鷹公司的典型消費者期待自己是最好挑戰者，使用者喜歡極限運動及比較傳統的體育活動</a:t>
                      </a:r>
                      <a:r>
                        <a:rPr kumimoji="1" lang="zh-TW" altLang="en-US" sz="2400" b="0" i="0" u="none" strike="noStrike" cap="none" normalizeH="0" baseline="0">
                          <a:ln>
                            <a:noFill/>
                          </a:ln>
                          <a:solidFill>
                            <a:schemeClr val="tx1"/>
                          </a:solidFill>
                          <a:effectLst/>
                          <a:latin typeface="Arial" charset="0"/>
                          <a:ea typeface="新細明體" charset="-12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79513">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數位檔案</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數位使用習慣</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fontAlgn="base" hangingPunct="0">
                        <a:spcBef>
                          <a:spcPct val="20000"/>
                        </a:spcBef>
                        <a:defRPr kumimoji="1" sz="2800">
                          <a:solidFill>
                            <a:schemeClr val="tx1"/>
                          </a:solidFill>
                          <a:latin typeface="Arial" charset="0"/>
                          <a:ea typeface="新細明體" charset="-120"/>
                        </a:defRPr>
                      </a:lvl1pPr>
                      <a:lvl2pPr marL="742950" indent="-285750" eaLnBrk="0" fontAlgn="base" hangingPunct="0">
                        <a:spcBef>
                          <a:spcPct val="20000"/>
                        </a:spcBef>
                        <a:defRPr kumimoji="1" sz="2400">
                          <a:solidFill>
                            <a:schemeClr val="tx1"/>
                          </a:solidFill>
                          <a:latin typeface="Arial" charset="0"/>
                          <a:ea typeface="新細明體" charset="-120"/>
                        </a:defRPr>
                      </a:lvl2pPr>
                      <a:lvl3pPr marL="1143000" indent="-228600" eaLnBrk="0" fontAlgn="base" hangingPunct="0">
                        <a:spcBef>
                          <a:spcPct val="20000"/>
                        </a:spcBef>
                        <a:defRPr kumimoji="1" sz="2000">
                          <a:solidFill>
                            <a:schemeClr val="tx1"/>
                          </a:solidFill>
                          <a:latin typeface="Arial" charset="0"/>
                          <a:ea typeface="新細明體" charset="-120"/>
                        </a:defRPr>
                      </a:lvl3pPr>
                      <a:lvl4pPr marL="1600200" indent="-228600" eaLnBrk="0" fontAlgn="base" hangingPunct="0">
                        <a:spcBef>
                          <a:spcPct val="20000"/>
                        </a:spcBef>
                        <a:defRPr kumimoji="1">
                          <a:solidFill>
                            <a:schemeClr val="tx1"/>
                          </a:solidFill>
                          <a:latin typeface="Arial" charset="0"/>
                          <a:ea typeface="新細明體" charset="-120"/>
                        </a:defRPr>
                      </a:lvl4pPr>
                      <a:lvl5pPr marL="2057400" indent="-228600" eaLnBrk="0" fontAlgn="base"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華康儷金黑 Std W8" charset="0"/>
                          <a:ea typeface="華康儷金黑 Std W8" charset="0"/>
                        </a:rPr>
                        <a:t>現今老鷹公司參與者與十分擅於使用網路</a:t>
                      </a:r>
                      <a:r>
                        <a:rPr kumimoji="1" lang="en-US" altLang="zh-TW" sz="2400" b="0" i="0" u="none" strike="noStrike" cap="none" normalizeH="0" baseline="0">
                          <a:ln>
                            <a:noFill/>
                          </a:ln>
                          <a:solidFill>
                            <a:schemeClr val="tx1"/>
                          </a:solidFill>
                          <a:effectLst/>
                          <a:latin typeface="華康儷金黑 Std W8" charset="0"/>
                          <a:ea typeface="華康儷金黑 Std W8" charset="0"/>
                        </a:rPr>
                        <a:t>90%</a:t>
                      </a:r>
                      <a:r>
                        <a:rPr kumimoji="1" lang="zh-TW" altLang="en-US" sz="2400" b="0" i="0" u="none" strike="noStrike" cap="none" normalizeH="0" baseline="0">
                          <a:ln>
                            <a:noFill/>
                          </a:ln>
                          <a:solidFill>
                            <a:schemeClr val="tx1"/>
                          </a:solidFill>
                          <a:effectLst/>
                          <a:latin typeface="華康儷金黑 Std W8" charset="0"/>
                          <a:ea typeface="華康儷金黑 Std W8" charset="0"/>
                        </a:rPr>
                        <a:t>每天使用網路及</a:t>
                      </a:r>
                      <a:r>
                        <a:rPr kumimoji="1" lang="en-US" altLang="zh-TW" sz="2400" b="0" i="0" u="none" strike="noStrike" cap="none" normalizeH="0" baseline="0">
                          <a:ln>
                            <a:noFill/>
                          </a:ln>
                          <a:solidFill>
                            <a:schemeClr val="tx1"/>
                          </a:solidFill>
                          <a:effectLst/>
                          <a:latin typeface="華康儷金黑 Std W8" charset="0"/>
                          <a:ea typeface="華康儷金黑 Std W8" charset="0"/>
                        </a:rPr>
                        <a:t>email</a:t>
                      </a:r>
                      <a:r>
                        <a:rPr kumimoji="1" lang="zh-TW" altLang="en-US" sz="2400" b="0" i="0" u="none" strike="noStrike" cap="none" normalizeH="0" baseline="0">
                          <a:ln>
                            <a:noFill/>
                          </a:ln>
                          <a:solidFill>
                            <a:schemeClr val="tx1"/>
                          </a:solidFill>
                          <a:effectLst/>
                          <a:latin typeface="華康儷金黑 Std W8" charset="0"/>
                          <a:ea typeface="華康儷金黑 Std W8" charset="0"/>
                        </a:rPr>
                        <a:t>，</a:t>
                      </a:r>
                      <a:r>
                        <a:rPr kumimoji="1" lang="en-US" altLang="zh-TW" sz="2400" b="0" i="0" u="none" strike="noStrike" cap="none" normalizeH="0" baseline="0">
                          <a:ln>
                            <a:noFill/>
                          </a:ln>
                          <a:solidFill>
                            <a:schemeClr val="tx1"/>
                          </a:solidFill>
                          <a:effectLst/>
                          <a:latin typeface="華康儷金黑 Std W8" charset="0"/>
                          <a:ea typeface="華康儷金黑 Std W8" charset="0"/>
                        </a:rPr>
                        <a:t>95%</a:t>
                      </a:r>
                      <a:r>
                        <a:rPr kumimoji="1" lang="zh-TW" altLang="en-US" sz="2400" b="0" i="0" u="none" strike="noStrike" cap="none" normalizeH="0" baseline="0">
                          <a:ln>
                            <a:noFill/>
                          </a:ln>
                          <a:solidFill>
                            <a:schemeClr val="tx1"/>
                          </a:solidFill>
                          <a:effectLst/>
                          <a:latin typeface="華康儷金黑 Std W8" charset="0"/>
                          <a:ea typeface="華康儷金黑 Std W8" charset="0"/>
                        </a:rPr>
                        <a:t>有手機，</a:t>
                      </a:r>
                      <a:r>
                        <a:rPr kumimoji="1" lang="en-US" altLang="zh-TW" sz="2400" b="0" i="0" u="none" strike="noStrike" cap="none" normalizeH="0" baseline="0">
                          <a:ln>
                            <a:noFill/>
                          </a:ln>
                          <a:solidFill>
                            <a:schemeClr val="tx1"/>
                          </a:solidFill>
                          <a:effectLst/>
                          <a:latin typeface="華康儷金黑 Std W8" charset="0"/>
                          <a:ea typeface="華康儷金黑 Std W8" charset="0"/>
                        </a:rPr>
                        <a:t>75%</a:t>
                      </a:r>
                      <a:r>
                        <a:rPr kumimoji="1" lang="zh-TW" altLang="en-US" sz="2400" b="0" i="0" u="none" strike="noStrike" cap="none" normalizeH="0" baseline="0">
                          <a:ln>
                            <a:noFill/>
                          </a:ln>
                          <a:solidFill>
                            <a:schemeClr val="tx1"/>
                          </a:solidFill>
                          <a:effectLst/>
                          <a:latin typeface="華康儷金黑 Std W8" charset="0"/>
                          <a:ea typeface="華康儷金黑 Std W8" charset="0"/>
                        </a:rPr>
                        <a:t>擁有</a:t>
                      </a:r>
                      <a:r>
                        <a:rPr kumimoji="1" lang="en-US" altLang="zh-TW" sz="2400" b="0" i="0" u="none" strike="noStrike" cap="none" normalizeH="0" baseline="0">
                          <a:ln>
                            <a:noFill/>
                          </a:ln>
                          <a:solidFill>
                            <a:schemeClr val="tx1"/>
                          </a:solidFill>
                          <a:effectLst/>
                          <a:latin typeface="華康儷金黑 Std W8" charset="0"/>
                          <a:ea typeface="華康儷金黑 Std W8" charset="0"/>
                        </a:rPr>
                        <a:t>MP3</a:t>
                      </a:r>
                      <a:r>
                        <a:rPr kumimoji="1" lang="zh-TW" altLang="en-US" sz="2400" b="0" i="0" u="none" strike="noStrike" cap="none" normalizeH="0" baseline="0">
                          <a:ln>
                            <a:noFill/>
                          </a:ln>
                          <a:solidFill>
                            <a:schemeClr val="tx1"/>
                          </a:solidFill>
                          <a:effectLst/>
                          <a:latin typeface="華康儷金黑 Std W8" charset="0"/>
                          <a:ea typeface="華康儷金黑 Std W8" charset="0"/>
                        </a:rPr>
                        <a:t>播放器。有趣的是，</a:t>
                      </a:r>
                      <a:r>
                        <a:rPr kumimoji="1" lang="en-US" altLang="zh-TW" sz="2400" b="0" i="0" u="none" strike="noStrike" cap="none" normalizeH="0" baseline="0">
                          <a:ln>
                            <a:noFill/>
                          </a:ln>
                          <a:solidFill>
                            <a:schemeClr val="tx1"/>
                          </a:solidFill>
                          <a:effectLst/>
                          <a:latin typeface="華康儷金黑 Std W8" charset="0"/>
                          <a:ea typeface="華康儷金黑 Std W8" charset="0"/>
                        </a:rPr>
                        <a:t>79%</a:t>
                      </a:r>
                      <a:r>
                        <a:rPr kumimoji="1" lang="zh-TW" altLang="en-US" sz="2400" b="0" i="0" u="none" strike="noStrike" cap="none" normalizeH="0" baseline="0">
                          <a:ln>
                            <a:noFill/>
                          </a:ln>
                          <a:solidFill>
                            <a:schemeClr val="tx1"/>
                          </a:solidFill>
                          <a:effectLst/>
                          <a:latin typeface="華康儷金黑 Std W8" charset="0"/>
                          <a:ea typeface="華康儷金黑 Std W8" charset="0"/>
                        </a:rPr>
                        <a:t>的人表示自己每天閱讀一篇</a:t>
                      </a:r>
                      <a:r>
                        <a:rPr kumimoji="1" lang="en-US" altLang="zh-TW" sz="2400" b="0" i="0" u="none" strike="noStrike" cap="none" normalizeH="0" baseline="0">
                          <a:ln>
                            <a:noFill/>
                          </a:ln>
                          <a:solidFill>
                            <a:schemeClr val="tx1"/>
                          </a:solidFill>
                          <a:effectLst/>
                          <a:latin typeface="華康儷金黑 Std W8" charset="0"/>
                          <a:ea typeface="華康儷金黑 Std W8" charset="0"/>
                        </a:rPr>
                        <a:t>Blog</a:t>
                      </a:r>
                      <a:r>
                        <a:rPr kumimoji="1" lang="zh-TW" altLang="en-US" sz="2400" b="0" i="0" u="none" strike="noStrike" cap="none" normalizeH="0" baseline="0">
                          <a:ln>
                            <a:noFill/>
                          </a:ln>
                          <a:solidFill>
                            <a:schemeClr val="tx1"/>
                          </a:solidFill>
                          <a:effectLst/>
                          <a:latin typeface="華康儷金黑 Std W8" charset="0"/>
                          <a:ea typeface="華康儷金黑 Std W8"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4371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羽毛">
  <a:themeElements>
    <a:clrScheme name="羽毛">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羽毛">
      <a:majorFont>
        <a:latin typeface="Century Schoolbook" panose="02040604050505020304"/>
        <a:ea typeface=""/>
        <a:cs typeface=""/>
      </a:majorFont>
      <a:minorFont>
        <a:latin typeface="Calibri" panose="020F0502020204030204"/>
        <a:ea typeface=""/>
        <a:cs typeface=""/>
      </a:minorFont>
    </a:fontScheme>
    <a:fmtScheme name="羽毛">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37</TotalTime>
  <Words>3288</Words>
  <Application>Microsoft Macintosh PowerPoint</Application>
  <PresentationFormat>寬螢幕</PresentationFormat>
  <Paragraphs>563</Paragraphs>
  <Slides>64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64</vt:i4>
      </vt:variant>
    </vt:vector>
  </HeadingPairs>
  <TitlesOfParts>
    <vt:vector size="72" baseType="lpstr">
      <vt:lpstr>Century Schoolbook</vt:lpstr>
      <vt:lpstr>Corbel</vt:lpstr>
      <vt:lpstr>華康儷金黑 Std W8</vt:lpstr>
      <vt:lpstr>新細明體</vt:lpstr>
      <vt:lpstr>Arial</vt:lpstr>
      <vt:lpstr>Calibri</vt:lpstr>
      <vt:lpstr>Wingdings</vt:lpstr>
      <vt:lpstr>羽毛</vt:lpstr>
      <vt:lpstr>數位行銷企劃 1.定義參與者寫真與目標 2.建構數位平台 3.擬定傳播管道組合計畫及發揮創意 4.打造知名度與影響力 5.資料的規劃、分析及優化</vt:lpstr>
      <vt:lpstr>實際案例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數位行銷企劃 1.定義參與者寫真與目標 2.建構數位平台 3. 擬定傳播管道組合計畫及發揮創意 4.打造知名度與影響力 5. 資料的規劃、分析及優化</dc:title>
  <dc:creator>Microsoft Office 使用者</dc:creator>
  <cp:lastModifiedBy>Microsoft Office 使用者</cp:lastModifiedBy>
  <cp:revision>5</cp:revision>
  <dcterms:created xsi:type="dcterms:W3CDTF">2017-02-21T00:38:21Z</dcterms:created>
  <dcterms:modified xsi:type="dcterms:W3CDTF">2017-02-21T01:15:40Z</dcterms:modified>
</cp:coreProperties>
</file>